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png" ContentType="image/png"/>
  <Override PartName="/ppt/slides/slide1.xml" ContentType="application/vnd.openxmlformats-officedocument.presentationml.slide+xml"/>
  <Default Extension="jpg" ContentType="image/jpg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x="11430000" cy="11182350"/>
  <p:notesSz cx="11430000" cy="1118235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857250" y="1998027"/>
            <a:ext cx="9715500" cy="13535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350" b="1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714500" y="3609340"/>
            <a:ext cx="8001000" cy="161131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350" b="1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-1"/>
            <a:ext cx="11430000" cy="8696327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0" y="-1"/>
            <a:ext cx="11430000" cy="8696325"/>
          </a:xfrm>
          <a:custGeom>
            <a:avLst/>
            <a:gdLst/>
            <a:ahLst/>
            <a:cxnLst/>
            <a:rect l="l" t="t" r="r" b="b"/>
            <a:pathLst>
              <a:path w="11430000" h="8696325">
                <a:moveTo>
                  <a:pt x="11430000" y="0"/>
                </a:moveTo>
                <a:lnTo>
                  <a:pt x="0" y="0"/>
                </a:lnTo>
                <a:lnTo>
                  <a:pt x="0" y="8696325"/>
                </a:lnTo>
                <a:lnTo>
                  <a:pt x="11430000" y="8696325"/>
                </a:lnTo>
                <a:lnTo>
                  <a:pt x="11430000" y="0"/>
                </a:lnTo>
                <a:close/>
              </a:path>
            </a:pathLst>
          </a:custGeom>
          <a:solidFill>
            <a:srgbClr val="00002E">
              <a:alpha val="748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350" b="1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571500" y="1482407"/>
            <a:ext cx="4972050" cy="42538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5886450" y="1482407"/>
            <a:ext cx="4972050" cy="42538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350" b="1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1430000" cy="11172826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0" y="0"/>
            <a:ext cx="11430000" cy="11172825"/>
          </a:xfrm>
          <a:custGeom>
            <a:avLst/>
            <a:gdLst/>
            <a:ahLst/>
            <a:cxnLst/>
            <a:rect l="l" t="t" r="r" b="b"/>
            <a:pathLst>
              <a:path w="11430000" h="11172825">
                <a:moveTo>
                  <a:pt x="11430000" y="0"/>
                </a:moveTo>
                <a:lnTo>
                  <a:pt x="0" y="0"/>
                </a:lnTo>
                <a:lnTo>
                  <a:pt x="0" y="11172825"/>
                </a:lnTo>
                <a:lnTo>
                  <a:pt x="11430000" y="11172825"/>
                </a:lnTo>
                <a:lnTo>
                  <a:pt x="11430000" y="0"/>
                </a:lnTo>
                <a:close/>
              </a:path>
            </a:pathLst>
          </a:custGeom>
          <a:solidFill>
            <a:srgbClr val="00002E">
              <a:alpha val="74899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8" name="bg object 1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38175" y="504825"/>
            <a:ext cx="10153649" cy="6943724"/>
          </a:xfrm>
          <a:prstGeom prst="rect">
            <a:avLst/>
          </a:prstGeom>
        </p:spPr>
      </p:pic>
      <p:sp>
        <p:nvSpPr>
          <p:cNvPr id="19" name="bg object 19"/>
          <p:cNvSpPr/>
          <p:nvPr/>
        </p:nvSpPr>
        <p:spPr>
          <a:xfrm>
            <a:off x="0" y="7658100"/>
            <a:ext cx="11430000" cy="3019425"/>
          </a:xfrm>
          <a:custGeom>
            <a:avLst/>
            <a:gdLst/>
            <a:ahLst/>
            <a:cxnLst/>
            <a:rect l="l" t="t" r="r" b="b"/>
            <a:pathLst>
              <a:path w="11430000" h="3019425">
                <a:moveTo>
                  <a:pt x="11065674" y="0"/>
                </a:moveTo>
                <a:lnTo>
                  <a:pt x="364331" y="0"/>
                </a:lnTo>
                <a:lnTo>
                  <a:pt x="346432" y="437"/>
                </a:lnTo>
                <a:lnTo>
                  <a:pt x="293255" y="6997"/>
                </a:lnTo>
                <a:lnTo>
                  <a:pt x="241612" y="21290"/>
                </a:lnTo>
                <a:lnTo>
                  <a:pt x="192584" y="43013"/>
                </a:lnTo>
                <a:lnTo>
                  <a:pt x="147279" y="71708"/>
                </a:lnTo>
                <a:lnTo>
                  <a:pt x="106709" y="106705"/>
                </a:lnTo>
                <a:lnTo>
                  <a:pt x="71708" y="147280"/>
                </a:lnTo>
                <a:lnTo>
                  <a:pt x="43016" y="192585"/>
                </a:lnTo>
                <a:lnTo>
                  <a:pt x="21287" y="241611"/>
                </a:lnTo>
                <a:lnTo>
                  <a:pt x="6999" y="293255"/>
                </a:lnTo>
                <a:lnTo>
                  <a:pt x="437" y="346430"/>
                </a:lnTo>
                <a:lnTo>
                  <a:pt x="0" y="364324"/>
                </a:lnTo>
                <a:lnTo>
                  <a:pt x="0" y="2655092"/>
                </a:lnTo>
                <a:lnTo>
                  <a:pt x="3936" y="2708528"/>
                </a:lnTo>
                <a:lnTo>
                  <a:pt x="15683" y="2760852"/>
                </a:lnTo>
                <a:lnTo>
                  <a:pt x="34987" y="2810882"/>
                </a:lnTo>
                <a:lnTo>
                  <a:pt x="61401" y="2857503"/>
                </a:lnTo>
                <a:lnTo>
                  <a:pt x="94362" y="2899747"/>
                </a:lnTo>
                <a:lnTo>
                  <a:pt x="133198" y="2936726"/>
                </a:lnTo>
                <a:lnTo>
                  <a:pt x="177044" y="2967602"/>
                </a:lnTo>
                <a:lnTo>
                  <a:pt x="224909" y="2991686"/>
                </a:lnTo>
                <a:lnTo>
                  <a:pt x="275785" y="3008502"/>
                </a:lnTo>
                <a:lnTo>
                  <a:pt x="328620" y="3017672"/>
                </a:lnTo>
                <a:lnTo>
                  <a:pt x="364331" y="3019423"/>
                </a:lnTo>
                <a:lnTo>
                  <a:pt x="11065674" y="3019423"/>
                </a:lnTo>
                <a:lnTo>
                  <a:pt x="11119106" y="3015484"/>
                </a:lnTo>
                <a:lnTo>
                  <a:pt x="11171428" y="3003739"/>
                </a:lnTo>
                <a:lnTo>
                  <a:pt x="11221461" y="2984434"/>
                </a:lnTo>
                <a:lnTo>
                  <a:pt x="11268074" y="2958022"/>
                </a:lnTo>
                <a:lnTo>
                  <a:pt x="11310325" y="2925059"/>
                </a:lnTo>
                <a:lnTo>
                  <a:pt x="11347301" y="2886222"/>
                </a:lnTo>
                <a:lnTo>
                  <a:pt x="11378177" y="2842377"/>
                </a:lnTo>
                <a:lnTo>
                  <a:pt x="11402262" y="2794514"/>
                </a:lnTo>
                <a:lnTo>
                  <a:pt x="11419071" y="2743638"/>
                </a:lnTo>
                <a:lnTo>
                  <a:pt x="11428246" y="2690802"/>
                </a:lnTo>
                <a:lnTo>
                  <a:pt x="11429999" y="2655092"/>
                </a:lnTo>
                <a:lnTo>
                  <a:pt x="11429999" y="364324"/>
                </a:lnTo>
                <a:lnTo>
                  <a:pt x="11426055" y="310893"/>
                </a:lnTo>
                <a:lnTo>
                  <a:pt x="11414311" y="258570"/>
                </a:lnTo>
                <a:lnTo>
                  <a:pt x="11395008" y="208537"/>
                </a:lnTo>
                <a:lnTo>
                  <a:pt x="11368594" y="161924"/>
                </a:lnTo>
                <a:lnTo>
                  <a:pt x="11335635" y="119671"/>
                </a:lnTo>
                <a:lnTo>
                  <a:pt x="11296798" y="82692"/>
                </a:lnTo>
                <a:lnTo>
                  <a:pt x="11252950" y="51820"/>
                </a:lnTo>
                <a:lnTo>
                  <a:pt x="11205094" y="27736"/>
                </a:lnTo>
                <a:lnTo>
                  <a:pt x="11154215" y="10922"/>
                </a:lnTo>
                <a:lnTo>
                  <a:pt x="11101380" y="1751"/>
                </a:lnTo>
                <a:lnTo>
                  <a:pt x="11065674" y="0"/>
                </a:lnTo>
                <a:close/>
              </a:path>
            </a:pathLst>
          </a:custGeom>
          <a:solidFill>
            <a:srgbClr val="00002E">
              <a:alpha val="748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bg object 20"/>
          <p:cNvSpPr/>
          <p:nvPr/>
        </p:nvSpPr>
        <p:spPr>
          <a:xfrm>
            <a:off x="0" y="7667624"/>
            <a:ext cx="11430000" cy="3009900"/>
          </a:xfrm>
          <a:custGeom>
            <a:avLst/>
            <a:gdLst/>
            <a:ahLst/>
            <a:cxnLst/>
            <a:rect l="l" t="t" r="r" b="b"/>
            <a:pathLst>
              <a:path w="11430000" h="3009900">
                <a:moveTo>
                  <a:pt x="11171429" y="2997200"/>
                </a:moveTo>
                <a:lnTo>
                  <a:pt x="258571" y="2997200"/>
                </a:lnTo>
                <a:lnTo>
                  <a:pt x="275785" y="3009900"/>
                </a:lnTo>
                <a:lnTo>
                  <a:pt x="11154215" y="3009900"/>
                </a:lnTo>
                <a:lnTo>
                  <a:pt x="11171429" y="2997200"/>
                </a:lnTo>
                <a:close/>
              </a:path>
              <a:path w="11430000" h="3009900">
                <a:moveTo>
                  <a:pt x="11205095" y="2984500"/>
                </a:moveTo>
                <a:lnTo>
                  <a:pt x="224909" y="2984500"/>
                </a:lnTo>
                <a:lnTo>
                  <a:pt x="241612" y="2997200"/>
                </a:lnTo>
                <a:lnTo>
                  <a:pt x="11188387" y="2997200"/>
                </a:lnTo>
                <a:lnTo>
                  <a:pt x="11205095" y="2984500"/>
                </a:lnTo>
                <a:close/>
              </a:path>
              <a:path w="11430000" h="3009900">
                <a:moveTo>
                  <a:pt x="269632" y="2959100"/>
                </a:moveTo>
                <a:lnTo>
                  <a:pt x="177044" y="2959100"/>
                </a:lnTo>
                <a:lnTo>
                  <a:pt x="192584" y="2971800"/>
                </a:lnTo>
                <a:lnTo>
                  <a:pt x="208539" y="2984500"/>
                </a:lnTo>
                <a:lnTo>
                  <a:pt x="11221461" y="2984500"/>
                </a:lnTo>
                <a:lnTo>
                  <a:pt x="11237413" y="2971800"/>
                </a:lnTo>
                <a:lnTo>
                  <a:pt x="277324" y="2971800"/>
                </a:lnTo>
                <a:lnTo>
                  <a:pt x="269632" y="2959100"/>
                </a:lnTo>
                <a:close/>
              </a:path>
              <a:path w="11430000" h="3009900">
                <a:moveTo>
                  <a:pt x="11252951" y="2959100"/>
                </a:moveTo>
                <a:lnTo>
                  <a:pt x="11160365" y="2959100"/>
                </a:lnTo>
                <a:lnTo>
                  <a:pt x="11152674" y="2971800"/>
                </a:lnTo>
                <a:lnTo>
                  <a:pt x="11237413" y="2971800"/>
                </a:lnTo>
                <a:lnTo>
                  <a:pt x="11252951" y="2959100"/>
                </a:lnTo>
                <a:close/>
              </a:path>
              <a:path w="11430000" h="3009900">
                <a:moveTo>
                  <a:pt x="217655" y="63500"/>
                </a:moveTo>
                <a:lnTo>
                  <a:pt x="147279" y="63500"/>
                </a:lnTo>
                <a:lnTo>
                  <a:pt x="133198" y="76200"/>
                </a:lnTo>
                <a:lnTo>
                  <a:pt x="94362" y="114300"/>
                </a:lnTo>
                <a:lnTo>
                  <a:pt x="61401" y="165100"/>
                </a:lnTo>
                <a:lnTo>
                  <a:pt x="51821" y="177800"/>
                </a:lnTo>
                <a:lnTo>
                  <a:pt x="43016" y="190500"/>
                </a:lnTo>
                <a:lnTo>
                  <a:pt x="34987" y="203200"/>
                </a:lnTo>
                <a:lnTo>
                  <a:pt x="27731" y="215900"/>
                </a:lnTo>
                <a:lnTo>
                  <a:pt x="21287" y="241300"/>
                </a:lnTo>
                <a:lnTo>
                  <a:pt x="15683" y="254000"/>
                </a:lnTo>
                <a:lnTo>
                  <a:pt x="10921" y="266700"/>
                </a:lnTo>
                <a:lnTo>
                  <a:pt x="6999" y="292100"/>
                </a:lnTo>
                <a:lnTo>
                  <a:pt x="3936" y="304800"/>
                </a:lnTo>
                <a:lnTo>
                  <a:pt x="1749" y="330200"/>
                </a:lnTo>
                <a:lnTo>
                  <a:pt x="437" y="342900"/>
                </a:lnTo>
                <a:lnTo>
                  <a:pt x="0" y="355600"/>
                </a:lnTo>
                <a:lnTo>
                  <a:pt x="0" y="2654300"/>
                </a:lnTo>
                <a:lnTo>
                  <a:pt x="437" y="2667000"/>
                </a:lnTo>
                <a:lnTo>
                  <a:pt x="1749" y="2692400"/>
                </a:lnTo>
                <a:lnTo>
                  <a:pt x="3936" y="2705100"/>
                </a:lnTo>
                <a:lnTo>
                  <a:pt x="6999" y="2717800"/>
                </a:lnTo>
                <a:lnTo>
                  <a:pt x="10921" y="2743200"/>
                </a:lnTo>
                <a:lnTo>
                  <a:pt x="15683" y="2755900"/>
                </a:lnTo>
                <a:lnTo>
                  <a:pt x="21287" y="2768600"/>
                </a:lnTo>
                <a:lnTo>
                  <a:pt x="27731" y="2794000"/>
                </a:lnTo>
                <a:lnTo>
                  <a:pt x="34987" y="2806700"/>
                </a:lnTo>
                <a:lnTo>
                  <a:pt x="43016" y="2819400"/>
                </a:lnTo>
                <a:lnTo>
                  <a:pt x="51821" y="2844800"/>
                </a:lnTo>
                <a:lnTo>
                  <a:pt x="82695" y="2882900"/>
                </a:lnTo>
                <a:lnTo>
                  <a:pt x="119675" y="2921000"/>
                </a:lnTo>
                <a:lnTo>
                  <a:pt x="161919" y="2959100"/>
                </a:lnTo>
                <a:lnTo>
                  <a:pt x="239488" y="2959100"/>
                </a:lnTo>
                <a:lnTo>
                  <a:pt x="232126" y="2946400"/>
                </a:lnTo>
                <a:lnTo>
                  <a:pt x="217655" y="2946400"/>
                </a:lnTo>
                <a:lnTo>
                  <a:pt x="210546" y="2933700"/>
                </a:lnTo>
                <a:lnTo>
                  <a:pt x="189800" y="2933700"/>
                </a:lnTo>
                <a:lnTo>
                  <a:pt x="183088" y="2921000"/>
                </a:lnTo>
                <a:lnTo>
                  <a:pt x="176483" y="2921000"/>
                </a:lnTo>
                <a:lnTo>
                  <a:pt x="169995" y="2908300"/>
                </a:lnTo>
                <a:lnTo>
                  <a:pt x="157370" y="2908300"/>
                </a:lnTo>
                <a:lnTo>
                  <a:pt x="151242" y="2895600"/>
                </a:lnTo>
                <a:lnTo>
                  <a:pt x="145247" y="2895600"/>
                </a:lnTo>
                <a:lnTo>
                  <a:pt x="139384" y="2882900"/>
                </a:lnTo>
                <a:lnTo>
                  <a:pt x="128058" y="2882900"/>
                </a:lnTo>
                <a:lnTo>
                  <a:pt x="122610" y="2870200"/>
                </a:lnTo>
                <a:lnTo>
                  <a:pt x="117307" y="2870200"/>
                </a:lnTo>
                <a:lnTo>
                  <a:pt x="112151" y="2857500"/>
                </a:lnTo>
                <a:lnTo>
                  <a:pt x="107147" y="2857500"/>
                </a:lnTo>
                <a:lnTo>
                  <a:pt x="102300" y="2844800"/>
                </a:lnTo>
                <a:lnTo>
                  <a:pt x="97611" y="2844800"/>
                </a:lnTo>
                <a:lnTo>
                  <a:pt x="93082" y="2832100"/>
                </a:lnTo>
                <a:lnTo>
                  <a:pt x="88713" y="2832100"/>
                </a:lnTo>
                <a:lnTo>
                  <a:pt x="84513" y="2819400"/>
                </a:lnTo>
                <a:lnTo>
                  <a:pt x="80482" y="2806700"/>
                </a:lnTo>
                <a:lnTo>
                  <a:pt x="76621" y="2806700"/>
                </a:lnTo>
                <a:lnTo>
                  <a:pt x="72933" y="2794000"/>
                </a:lnTo>
                <a:lnTo>
                  <a:pt x="69422" y="2794000"/>
                </a:lnTo>
                <a:lnTo>
                  <a:pt x="66089" y="2781300"/>
                </a:lnTo>
                <a:lnTo>
                  <a:pt x="62934" y="2781300"/>
                </a:lnTo>
                <a:lnTo>
                  <a:pt x="59958" y="2768600"/>
                </a:lnTo>
                <a:lnTo>
                  <a:pt x="57169" y="2755900"/>
                </a:lnTo>
                <a:lnTo>
                  <a:pt x="54567" y="2755900"/>
                </a:lnTo>
                <a:lnTo>
                  <a:pt x="52149" y="2743200"/>
                </a:lnTo>
                <a:lnTo>
                  <a:pt x="49916" y="2743200"/>
                </a:lnTo>
                <a:lnTo>
                  <a:pt x="47876" y="2730500"/>
                </a:lnTo>
                <a:lnTo>
                  <a:pt x="46028" y="2717800"/>
                </a:lnTo>
                <a:lnTo>
                  <a:pt x="44370" y="2717800"/>
                </a:lnTo>
                <a:lnTo>
                  <a:pt x="42902" y="2705100"/>
                </a:lnTo>
                <a:lnTo>
                  <a:pt x="41630" y="2705100"/>
                </a:lnTo>
                <a:lnTo>
                  <a:pt x="40554" y="2692400"/>
                </a:lnTo>
                <a:lnTo>
                  <a:pt x="39672" y="2679700"/>
                </a:lnTo>
                <a:lnTo>
                  <a:pt x="38985" y="2679700"/>
                </a:lnTo>
                <a:lnTo>
                  <a:pt x="38493" y="2667000"/>
                </a:lnTo>
                <a:lnTo>
                  <a:pt x="38198" y="2654300"/>
                </a:lnTo>
                <a:lnTo>
                  <a:pt x="38099" y="355600"/>
                </a:lnTo>
                <a:lnTo>
                  <a:pt x="38493" y="342900"/>
                </a:lnTo>
                <a:lnTo>
                  <a:pt x="38985" y="342900"/>
                </a:lnTo>
                <a:lnTo>
                  <a:pt x="39672" y="330200"/>
                </a:lnTo>
                <a:lnTo>
                  <a:pt x="40554" y="317500"/>
                </a:lnTo>
                <a:lnTo>
                  <a:pt x="41630" y="317500"/>
                </a:lnTo>
                <a:lnTo>
                  <a:pt x="42902" y="304800"/>
                </a:lnTo>
                <a:lnTo>
                  <a:pt x="44370" y="292100"/>
                </a:lnTo>
                <a:lnTo>
                  <a:pt x="46028" y="292100"/>
                </a:lnTo>
                <a:lnTo>
                  <a:pt x="47876" y="279400"/>
                </a:lnTo>
                <a:lnTo>
                  <a:pt x="49916" y="279400"/>
                </a:lnTo>
                <a:lnTo>
                  <a:pt x="52149" y="266700"/>
                </a:lnTo>
                <a:lnTo>
                  <a:pt x="54567" y="254000"/>
                </a:lnTo>
                <a:lnTo>
                  <a:pt x="57169" y="254000"/>
                </a:lnTo>
                <a:lnTo>
                  <a:pt x="59958" y="241300"/>
                </a:lnTo>
                <a:lnTo>
                  <a:pt x="62934" y="241300"/>
                </a:lnTo>
                <a:lnTo>
                  <a:pt x="66089" y="228600"/>
                </a:lnTo>
                <a:lnTo>
                  <a:pt x="69422" y="215900"/>
                </a:lnTo>
                <a:lnTo>
                  <a:pt x="72933" y="215900"/>
                </a:lnTo>
                <a:lnTo>
                  <a:pt x="76621" y="203200"/>
                </a:lnTo>
                <a:lnTo>
                  <a:pt x="80482" y="203200"/>
                </a:lnTo>
                <a:lnTo>
                  <a:pt x="84513" y="190500"/>
                </a:lnTo>
                <a:lnTo>
                  <a:pt x="88713" y="190500"/>
                </a:lnTo>
                <a:lnTo>
                  <a:pt x="93082" y="177800"/>
                </a:lnTo>
                <a:lnTo>
                  <a:pt x="97611" y="177800"/>
                </a:lnTo>
                <a:lnTo>
                  <a:pt x="102300" y="165100"/>
                </a:lnTo>
                <a:lnTo>
                  <a:pt x="107147" y="165100"/>
                </a:lnTo>
                <a:lnTo>
                  <a:pt x="112151" y="152400"/>
                </a:lnTo>
                <a:lnTo>
                  <a:pt x="117307" y="152400"/>
                </a:lnTo>
                <a:lnTo>
                  <a:pt x="122610" y="139700"/>
                </a:lnTo>
                <a:lnTo>
                  <a:pt x="128058" y="139700"/>
                </a:lnTo>
                <a:lnTo>
                  <a:pt x="133652" y="127000"/>
                </a:lnTo>
                <a:lnTo>
                  <a:pt x="139384" y="127000"/>
                </a:lnTo>
                <a:lnTo>
                  <a:pt x="145247" y="114300"/>
                </a:lnTo>
                <a:lnTo>
                  <a:pt x="157370" y="114300"/>
                </a:lnTo>
                <a:lnTo>
                  <a:pt x="163624" y="101600"/>
                </a:lnTo>
                <a:lnTo>
                  <a:pt x="169995" y="101600"/>
                </a:lnTo>
                <a:lnTo>
                  <a:pt x="176483" y="88900"/>
                </a:lnTo>
                <a:lnTo>
                  <a:pt x="189800" y="88900"/>
                </a:lnTo>
                <a:lnTo>
                  <a:pt x="196614" y="76200"/>
                </a:lnTo>
                <a:lnTo>
                  <a:pt x="210546" y="76200"/>
                </a:lnTo>
                <a:lnTo>
                  <a:pt x="217655" y="63500"/>
                </a:lnTo>
                <a:close/>
              </a:path>
              <a:path w="11430000" h="3009900">
                <a:moveTo>
                  <a:pt x="11282713" y="63500"/>
                </a:moveTo>
                <a:lnTo>
                  <a:pt x="11212343" y="63500"/>
                </a:lnTo>
                <a:lnTo>
                  <a:pt x="11219446" y="76200"/>
                </a:lnTo>
                <a:lnTo>
                  <a:pt x="11233381" y="76200"/>
                </a:lnTo>
                <a:lnTo>
                  <a:pt x="11240198" y="88900"/>
                </a:lnTo>
                <a:lnTo>
                  <a:pt x="11253516" y="88900"/>
                </a:lnTo>
                <a:lnTo>
                  <a:pt x="11260001" y="101600"/>
                </a:lnTo>
                <a:lnTo>
                  <a:pt x="11266370" y="101600"/>
                </a:lnTo>
                <a:lnTo>
                  <a:pt x="11272621" y="114300"/>
                </a:lnTo>
                <a:lnTo>
                  <a:pt x="11284749" y="114300"/>
                </a:lnTo>
                <a:lnTo>
                  <a:pt x="11290612" y="127000"/>
                </a:lnTo>
                <a:lnTo>
                  <a:pt x="11296344" y="127000"/>
                </a:lnTo>
                <a:lnTo>
                  <a:pt x="11301940" y="139700"/>
                </a:lnTo>
                <a:lnTo>
                  <a:pt x="11307390" y="139700"/>
                </a:lnTo>
                <a:lnTo>
                  <a:pt x="11312693" y="152400"/>
                </a:lnTo>
                <a:lnTo>
                  <a:pt x="11317845" y="152400"/>
                </a:lnTo>
                <a:lnTo>
                  <a:pt x="11322853" y="165100"/>
                </a:lnTo>
                <a:lnTo>
                  <a:pt x="11327702" y="165100"/>
                </a:lnTo>
                <a:lnTo>
                  <a:pt x="11332392" y="177800"/>
                </a:lnTo>
                <a:lnTo>
                  <a:pt x="11336921" y="177800"/>
                </a:lnTo>
                <a:lnTo>
                  <a:pt x="11341285" y="190500"/>
                </a:lnTo>
                <a:lnTo>
                  <a:pt x="11345484" y="190500"/>
                </a:lnTo>
                <a:lnTo>
                  <a:pt x="11349515" y="203200"/>
                </a:lnTo>
                <a:lnTo>
                  <a:pt x="11353380" y="203200"/>
                </a:lnTo>
                <a:lnTo>
                  <a:pt x="11357066" y="215900"/>
                </a:lnTo>
                <a:lnTo>
                  <a:pt x="11360578" y="215900"/>
                </a:lnTo>
                <a:lnTo>
                  <a:pt x="11363913" y="228600"/>
                </a:lnTo>
                <a:lnTo>
                  <a:pt x="11367070" y="241300"/>
                </a:lnTo>
                <a:lnTo>
                  <a:pt x="11370039" y="241300"/>
                </a:lnTo>
                <a:lnTo>
                  <a:pt x="11372828" y="254000"/>
                </a:lnTo>
                <a:lnTo>
                  <a:pt x="11375434" y="254000"/>
                </a:lnTo>
                <a:lnTo>
                  <a:pt x="11377853" y="266700"/>
                </a:lnTo>
                <a:lnTo>
                  <a:pt x="11380082" y="279400"/>
                </a:lnTo>
                <a:lnTo>
                  <a:pt x="11382120" y="279400"/>
                </a:lnTo>
                <a:lnTo>
                  <a:pt x="11383968" y="292100"/>
                </a:lnTo>
                <a:lnTo>
                  <a:pt x="11385625" y="292100"/>
                </a:lnTo>
                <a:lnTo>
                  <a:pt x="11387092" y="304800"/>
                </a:lnTo>
                <a:lnTo>
                  <a:pt x="11388365" y="317500"/>
                </a:lnTo>
                <a:lnTo>
                  <a:pt x="11389443" y="317500"/>
                </a:lnTo>
                <a:lnTo>
                  <a:pt x="11390324" y="330200"/>
                </a:lnTo>
                <a:lnTo>
                  <a:pt x="11391015" y="342900"/>
                </a:lnTo>
                <a:lnTo>
                  <a:pt x="11391507" y="342900"/>
                </a:lnTo>
                <a:lnTo>
                  <a:pt x="11391801" y="355600"/>
                </a:lnTo>
                <a:lnTo>
                  <a:pt x="11391801" y="2654300"/>
                </a:lnTo>
                <a:lnTo>
                  <a:pt x="11391507" y="2667000"/>
                </a:lnTo>
                <a:lnTo>
                  <a:pt x="11391015" y="2679700"/>
                </a:lnTo>
                <a:lnTo>
                  <a:pt x="11390324" y="2679700"/>
                </a:lnTo>
                <a:lnTo>
                  <a:pt x="11389443" y="2692400"/>
                </a:lnTo>
                <a:lnTo>
                  <a:pt x="11388365" y="2705100"/>
                </a:lnTo>
                <a:lnTo>
                  <a:pt x="11387092" y="2705100"/>
                </a:lnTo>
                <a:lnTo>
                  <a:pt x="11385625" y="2717800"/>
                </a:lnTo>
                <a:lnTo>
                  <a:pt x="11383968" y="2717800"/>
                </a:lnTo>
                <a:lnTo>
                  <a:pt x="11382120" y="2730500"/>
                </a:lnTo>
                <a:lnTo>
                  <a:pt x="11380082" y="2743200"/>
                </a:lnTo>
                <a:lnTo>
                  <a:pt x="11377853" y="2743200"/>
                </a:lnTo>
                <a:lnTo>
                  <a:pt x="11375434" y="2755900"/>
                </a:lnTo>
                <a:lnTo>
                  <a:pt x="11372828" y="2755900"/>
                </a:lnTo>
                <a:lnTo>
                  <a:pt x="11370039" y="2768600"/>
                </a:lnTo>
                <a:lnTo>
                  <a:pt x="11367070" y="2781300"/>
                </a:lnTo>
                <a:lnTo>
                  <a:pt x="11363913" y="2781300"/>
                </a:lnTo>
                <a:lnTo>
                  <a:pt x="11360578" y="2794000"/>
                </a:lnTo>
                <a:lnTo>
                  <a:pt x="11357066" y="2794000"/>
                </a:lnTo>
                <a:lnTo>
                  <a:pt x="11353380" y="2806700"/>
                </a:lnTo>
                <a:lnTo>
                  <a:pt x="11349515" y="2806700"/>
                </a:lnTo>
                <a:lnTo>
                  <a:pt x="11345484" y="2819400"/>
                </a:lnTo>
                <a:lnTo>
                  <a:pt x="11341285" y="2832100"/>
                </a:lnTo>
                <a:lnTo>
                  <a:pt x="11336921" y="2832100"/>
                </a:lnTo>
                <a:lnTo>
                  <a:pt x="11332392" y="2844800"/>
                </a:lnTo>
                <a:lnTo>
                  <a:pt x="11327702" y="2844800"/>
                </a:lnTo>
                <a:lnTo>
                  <a:pt x="11322853" y="2857500"/>
                </a:lnTo>
                <a:lnTo>
                  <a:pt x="11317845" y="2857500"/>
                </a:lnTo>
                <a:lnTo>
                  <a:pt x="11312693" y="2870200"/>
                </a:lnTo>
                <a:lnTo>
                  <a:pt x="11307390" y="2870200"/>
                </a:lnTo>
                <a:lnTo>
                  <a:pt x="11301940" y="2882900"/>
                </a:lnTo>
                <a:lnTo>
                  <a:pt x="11290612" y="2882900"/>
                </a:lnTo>
                <a:lnTo>
                  <a:pt x="11284749" y="2895600"/>
                </a:lnTo>
                <a:lnTo>
                  <a:pt x="11278753" y="2895600"/>
                </a:lnTo>
                <a:lnTo>
                  <a:pt x="11272621" y="2908300"/>
                </a:lnTo>
                <a:lnTo>
                  <a:pt x="11260001" y="2908300"/>
                </a:lnTo>
                <a:lnTo>
                  <a:pt x="11253516" y="2921000"/>
                </a:lnTo>
                <a:lnTo>
                  <a:pt x="11246916" y="2921000"/>
                </a:lnTo>
                <a:lnTo>
                  <a:pt x="11240198" y="2933700"/>
                </a:lnTo>
                <a:lnTo>
                  <a:pt x="11219446" y="2933700"/>
                </a:lnTo>
                <a:lnTo>
                  <a:pt x="11212343" y="2946400"/>
                </a:lnTo>
                <a:lnTo>
                  <a:pt x="11197875" y="2946400"/>
                </a:lnTo>
                <a:lnTo>
                  <a:pt x="11190515" y="2959100"/>
                </a:lnTo>
                <a:lnTo>
                  <a:pt x="11268074" y="2959100"/>
                </a:lnTo>
                <a:lnTo>
                  <a:pt x="11282713" y="2946400"/>
                </a:lnTo>
                <a:lnTo>
                  <a:pt x="11323294" y="2908300"/>
                </a:lnTo>
                <a:lnTo>
                  <a:pt x="11358289" y="2870200"/>
                </a:lnTo>
                <a:lnTo>
                  <a:pt x="11386981" y="2819400"/>
                </a:lnTo>
                <a:lnTo>
                  <a:pt x="11395008" y="2806700"/>
                </a:lnTo>
                <a:lnTo>
                  <a:pt x="11402262" y="2794000"/>
                </a:lnTo>
                <a:lnTo>
                  <a:pt x="11408708" y="2768600"/>
                </a:lnTo>
                <a:lnTo>
                  <a:pt x="11414311" y="2755900"/>
                </a:lnTo>
                <a:lnTo>
                  <a:pt x="11419071" y="2743200"/>
                </a:lnTo>
                <a:lnTo>
                  <a:pt x="11422989" y="2717800"/>
                </a:lnTo>
                <a:lnTo>
                  <a:pt x="11426056" y="2705100"/>
                </a:lnTo>
                <a:lnTo>
                  <a:pt x="11428246" y="2692400"/>
                </a:lnTo>
                <a:lnTo>
                  <a:pt x="11429561" y="2667000"/>
                </a:lnTo>
                <a:lnTo>
                  <a:pt x="11429999" y="2654300"/>
                </a:lnTo>
                <a:lnTo>
                  <a:pt x="11429999" y="355600"/>
                </a:lnTo>
                <a:lnTo>
                  <a:pt x="11429561" y="342900"/>
                </a:lnTo>
                <a:lnTo>
                  <a:pt x="11428246" y="330200"/>
                </a:lnTo>
                <a:lnTo>
                  <a:pt x="11426056" y="304800"/>
                </a:lnTo>
                <a:lnTo>
                  <a:pt x="11422989" y="292100"/>
                </a:lnTo>
                <a:lnTo>
                  <a:pt x="11419071" y="266700"/>
                </a:lnTo>
                <a:lnTo>
                  <a:pt x="11414311" y="254000"/>
                </a:lnTo>
                <a:lnTo>
                  <a:pt x="11408708" y="241300"/>
                </a:lnTo>
                <a:lnTo>
                  <a:pt x="11402262" y="215900"/>
                </a:lnTo>
                <a:lnTo>
                  <a:pt x="11395008" y="203200"/>
                </a:lnTo>
                <a:lnTo>
                  <a:pt x="11386981" y="190500"/>
                </a:lnTo>
                <a:lnTo>
                  <a:pt x="11378177" y="177800"/>
                </a:lnTo>
                <a:lnTo>
                  <a:pt x="11368594" y="165100"/>
                </a:lnTo>
                <a:lnTo>
                  <a:pt x="11358289" y="139700"/>
                </a:lnTo>
                <a:lnTo>
                  <a:pt x="11323294" y="101600"/>
                </a:lnTo>
                <a:lnTo>
                  <a:pt x="11296798" y="76200"/>
                </a:lnTo>
                <a:lnTo>
                  <a:pt x="11282713" y="63500"/>
                </a:lnTo>
                <a:close/>
              </a:path>
              <a:path w="11430000" h="3009900">
                <a:moveTo>
                  <a:pt x="292852" y="38100"/>
                </a:moveTo>
                <a:lnTo>
                  <a:pt x="192584" y="38100"/>
                </a:lnTo>
                <a:lnTo>
                  <a:pt x="177044" y="50800"/>
                </a:lnTo>
                <a:lnTo>
                  <a:pt x="161919" y="63500"/>
                </a:lnTo>
                <a:lnTo>
                  <a:pt x="239488" y="63500"/>
                </a:lnTo>
                <a:lnTo>
                  <a:pt x="246926" y="50800"/>
                </a:lnTo>
                <a:lnTo>
                  <a:pt x="285064" y="50800"/>
                </a:lnTo>
                <a:lnTo>
                  <a:pt x="292852" y="38100"/>
                </a:lnTo>
                <a:close/>
              </a:path>
              <a:path w="11430000" h="3009900">
                <a:moveTo>
                  <a:pt x="11237413" y="38100"/>
                </a:moveTo>
                <a:lnTo>
                  <a:pt x="11137148" y="38100"/>
                </a:lnTo>
                <a:lnTo>
                  <a:pt x="11144935" y="50800"/>
                </a:lnTo>
                <a:lnTo>
                  <a:pt x="11183073" y="50800"/>
                </a:lnTo>
                <a:lnTo>
                  <a:pt x="11190515" y="63500"/>
                </a:lnTo>
                <a:lnTo>
                  <a:pt x="11268074" y="63500"/>
                </a:lnTo>
                <a:lnTo>
                  <a:pt x="11252951" y="50800"/>
                </a:lnTo>
                <a:lnTo>
                  <a:pt x="11237413" y="38100"/>
                </a:lnTo>
                <a:close/>
              </a:path>
              <a:path w="11430000" h="3009900">
                <a:moveTo>
                  <a:pt x="11188387" y="12700"/>
                </a:moveTo>
                <a:lnTo>
                  <a:pt x="241612" y="12700"/>
                </a:lnTo>
                <a:lnTo>
                  <a:pt x="224909" y="25400"/>
                </a:lnTo>
                <a:lnTo>
                  <a:pt x="208539" y="38100"/>
                </a:lnTo>
                <a:lnTo>
                  <a:pt x="11221461" y="38100"/>
                </a:lnTo>
                <a:lnTo>
                  <a:pt x="11205095" y="25400"/>
                </a:lnTo>
                <a:lnTo>
                  <a:pt x="11188387" y="12700"/>
                </a:lnTo>
                <a:close/>
              </a:path>
              <a:path w="11430000" h="3009900">
                <a:moveTo>
                  <a:pt x="11136743" y="0"/>
                </a:moveTo>
                <a:lnTo>
                  <a:pt x="293255" y="0"/>
                </a:lnTo>
                <a:lnTo>
                  <a:pt x="275785" y="12700"/>
                </a:lnTo>
                <a:lnTo>
                  <a:pt x="11154215" y="12700"/>
                </a:lnTo>
                <a:lnTo>
                  <a:pt x="11136743" y="0"/>
                </a:lnTo>
                <a:close/>
              </a:path>
            </a:pathLst>
          </a:custGeom>
          <a:solidFill>
            <a:srgbClr val="E6E6E6">
              <a:alpha val="250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7" Type="http://schemas.openxmlformats.org/officeDocument/2006/relationships/image" Target="../media/image1.png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11430000" cy="6439153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0" y="0"/>
            <a:ext cx="11430000" cy="6438900"/>
          </a:xfrm>
          <a:custGeom>
            <a:avLst/>
            <a:gdLst/>
            <a:ahLst/>
            <a:cxnLst/>
            <a:rect l="l" t="t" r="r" b="b"/>
            <a:pathLst>
              <a:path w="11430000" h="6438900">
                <a:moveTo>
                  <a:pt x="11430000" y="0"/>
                </a:moveTo>
                <a:lnTo>
                  <a:pt x="0" y="0"/>
                </a:lnTo>
                <a:lnTo>
                  <a:pt x="0" y="6438900"/>
                </a:lnTo>
                <a:lnTo>
                  <a:pt x="11430000" y="6438900"/>
                </a:lnTo>
                <a:lnTo>
                  <a:pt x="11430000" y="0"/>
                </a:lnTo>
                <a:close/>
              </a:path>
            </a:pathLst>
          </a:custGeom>
          <a:solidFill>
            <a:srgbClr val="00002E">
              <a:alpha val="748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24879" y="463550"/>
            <a:ext cx="7774305" cy="635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350" b="1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24879" y="1414373"/>
            <a:ext cx="4815205" cy="39592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3886200" y="5994082"/>
            <a:ext cx="3657600" cy="3222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571500" y="5994082"/>
            <a:ext cx="2628900" cy="3222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8229600" y="5994082"/>
            <a:ext cx="2628900" cy="3222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6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hyperlink" Target="https://gamma.app/?utm_source=made-with-gamma" TargetMode="External"/><Relationship Id="rId5" Type="http://schemas.openxmlformats.org/officeDocument/2006/relationships/image" Target="../media/image6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6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hyperlink" Target="https://gamma.app/?utm_source=made-with-gamma" TargetMode="External"/><Relationship Id="rId5" Type="http://schemas.openxmlformats.org/officeDocument/2006/relationships/image" Target="../media/image6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6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6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6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7143750" y="253"/>
            <a:ext cx="4286250" cy="6438900"/>
            <a:chOff x="7143750" y="253"/>
            <a:chExt cx="4286250" cy="64389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43750" y="253"/>
              <a:ext cx="4286250" cy="6438646"/>
            </a:xfrm>
            <a:prstGeom prst="rect">
              <a:avLst/>
            </a:prstGeom>
          </p:spPr>
        </p:pic>
        <p:pic>
          <p:nvPicPr>
            <p:cNvPr id="4" name="object 4" descr="">
              <a:hlinkClick r:id="rId3"/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580244" y="5926073"/>
              <a:ext cx="1754504" cy="419100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24879" y="2187575"/>
            <a:ext cx="4846320" cy="539750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pc="-95"/>
              <a:t>Life</a:t>
            </a:r>
            <a:r>
              <a:rPr dirty="0" spc="-160"/>
              <a:t> </a:t>
            </a:r>
            <a:r>
              <a:rPr dirty="0" spc="-40"/>
              <a:t>Expectancy</a:t>
            </a:r>
            <a:r>
              <a:rPr dirty="0" spc="-185"/>
              <a:t> </a:t>
            </a:r>
            <a:r>
              <a:rPr dirty="0" spc="40"/>
              <a:t>Analysis</a:t>
            </a:r>
          </a:p>
        </p:txBody>
      </p:sp>
      <p:sp>
        <p:nvSpPr>
          <p:cNvPr id="6" name="object 6" descr=""/>
          <p:cNvSpPr txBox="1"/>
          <p:nvPr/>
        </p:nvSpPr>
        <p:spPr>
          <a:xfrm>
            <a:off x="624879" y="2976473"/>
            <a:ext cx="5722620" cy="119697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 marR="5080">
              <a:lnSpc>
                <a:spcPct val="136900"/>
              </a:lnSpc>
              <a:spcBef>
                <a:spcPts val="114"/>
              </a:spcBef>
            </a:pPr>
            <a:r>
              <a:rPr dirty="0" sz="1400" spc="-85">
                <a:solidFill>
                  <a:srgbClr val="FFFFFF"/>
                </a:solidFill>
                <a:latin typeface="Verdana"/>
                <a:cs typeface="Verdana"/>
              </a:rPr>
              <a:t>This</a:t>
            </a:r>
            <a:r>
              <a:rPr dirty="0" sz="1400" spc="-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105">
                <a:solidFill>
                  <a:srgbClr val="FFFFFF"/>
                </a:solidFill>
                <a:latin typeface="Verdana"/>
                <a:cs typeface="Verdana"/>
              </a:rPr>
              <a:t>analysis</a:t>
            </a:r>
            <a:r>
              <a:rPr dirty="0" sz="1400" spc="-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105">
                <a:solidFill>
                  <a:srgbClr val="FFFFFF"/>
                </a:solidFill>
                <a:latin typeface="Verdana"/>
                <a:cs typeface="Verdana"/>
              </a:rPr>
              <a:t>explores</a:t>
            </a:r>
            <a:r>
              <a:rPr dirty="0" sz="1400" spc="-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105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dirty="0" sz="1400" spc="-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130">
                <a:solidFill>
                  <a:srgbClr val="FFFFFF"/>
                </a:solidFill>
                <a:latin typeface="Verdana"/>
                <a:cs typeface="Verdana"/>
              </a:rPr>
              <a:t>trends,</a:t>
            </a:r>
            <a:r>
              <a:rPr dirty="0" sz="1400" spc="-20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125">
                <a:solidFill>
                  <a:srgbClr val="FFFFFF"/>
                </a:solidFill>
                <a:latin typeface="Verdana"/>
                <a:cs typeface="Verdana"/>
              </a:rPr>
              <a:t>metrics,</a:t>
            </a:r>
            <a:r>
              <a:rPr dirty="0" sz="1400" spc="-1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12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dirty="0" sz="1400" spc="-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85">
                <a:solidFill>
                  <a:srgbClr val="FFFFFF"/>
                </a:solidFill>
                <a:latin typeface="Verdana"/>
                <a:cs typeface="Verdana"/>
              </a:rPr>
              <a:t>implications</a:t>
            </a:r>
            <a:r>
              <a:rPr dirty="0" sz="1400" spc="-70">
                <a:solidFill>
                  <a:srgbClr val="FFFFFF"/>
                </a:solidFill>
                <a:latin typeface="Verdana"/>
                <a:cs typeface="Verdana"/>
              </a:rPr>
              <a:t> of global </a:t>
            </a:r>
            <a:r>
              <a:rPr dirty="0" sz="1400" spc="-20">
                <a:solidFill>
                  <a:srgbClr val="FFFFFF"/>
                </a:solidFill>
                <a:latin typeface="Verdana"/>
                <a:cs typeface="Verdana"/>
              </a:rPr>
              <a:t>life </a:t>
            </a:r>
            <a:r>
              <a:rPr dirty="0" sz="1400" spc="-140">
                <a:solidFill>
                  <a:srgbClr val="FFFFFF"/>
                </a:solidFill>
                <a:latin typeface="Verdana"/>
                <a:cs typeface="Verdana"/>
              </a:rPr>
              <a:t>expectancy,</a:t>
            </a:r>
            <a:r>
              <a:rPr dirty="0" sz="1400" spc="-1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75">
                <a:solidFill>
                  <a:srgbClr val="FFFFFF"/>
                </a:solidFill>
                <a:latin typeface="Verdana"/>
                <a:cs typeface="Verdana"/>
              </a:rPr>
              <a:t>highlighting</a:t>
            </a:r>
            <a:r>
              <a:rPr dirty="0" sz="1400" spc="-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70">
                <a:solidFill>
                  <a:srgbClr val="FFFFFF"/>
                </a:solidFill>
                <a:latin typeface="Verdana"/>
                <a:cs typeface="Verdana"/>
              </a:rPr>
              <a:t>its </a:t>
            </a:r>
            <a:r>
              <a:rPr dirty="0" sz="1400" spc="-90">
                <a:solidFill>
                  <a:srgbClr val="FFFFFF"/>
                </a:solidFill>
                <a:latin typeface="Verdana"/>
                <a:cs typeface="Verdana"/>
              </a:rPr>
              <a:t>significance</a:t>
            </a:r>
            <a:r>
              <a:rPr dirty="0" sz="1400" spc="-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60">
                <a:solidFill>
                  <a:srgbClr val="FFFFFF"/>
                </a:solidFill>
                <a:latin typeface="Verdana"/>
                <a:cs typeface="Verdana"/>
              </a:rPr>
              <a:t>in</a:t>
            </a:r>
            <a:r>
              <a:rPr dirty="0" sz="1400" spc="-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75">
                <a:solidFill>
                  <a:srgbClr val="FFFFFF"/>
                </a:solidFill>
                <a:latin typeface="Verdana"/>
                <a:cs typeface="Verdana"/>
              </a:rPr>
              <a:t>public</a:t>
            </a:r>
            <a:r>
              <a:rPr dirty="0" sz="1400" spc="-10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95">
                <a:solidFill>
                  <a:srgbClr val="FFFFFF"/>
                </a:solidFill>
                <a:latin typeface="Verdana"/>
                <a:cs typeface="Verdana"/>
              </a:rPr>
              <a:t>health</a:t>
            </a:r>
            <a:r>
              <a:rPr dirty="0" sz="1400" spc="-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12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dirty="0" sz="1400" spc="-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Verdana"/>
                <a:cs typeface="Verdana"/>
              </a:rPr>
              <a:t>societal </a:t>
            </a:r>
            <a:r>
              <a:rPr dirty="0" sz="1400" spc="-125">
                <a:solidFill>
                  <a:srgbClr val="FFFFFF"/>
                </a:solidFill>
                <a:latin typeface="Verdana"/>
                <a:cs typeface="Verdana"/>
              </a:rPr>
              <a:t>development.</a:t>
            </a:r>
            <a:r>
              <a:rPr dirty="0" sz="1400" spc="-21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204">
                <a:solidFill>
                  <a:srgbClr val="FFFFFF"/>
                </a:solidFill>
                <a:latin typeface="Verdana"/>
                <a:cs typeface="Verdana"/>
              </a:rPr>
              <a:t>We</a:t>
            </a:r>
            <a:r>
              <a:rPr dirty="0" sz="1400" spc="-5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20">
                <a:solidFill>
                  <a:srgbClr val="FFFFFF"/>
                </a:solidFill>
                <a:latin typeface="Verdana"/>
                <a:cs typeface="Verdana"/>
              </a:rPr>
              <a:t>will</a:t>
            </a:r>
            <a:r>
              <a:rPr dirty="0" sz="1400" spc="-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125">
                <a:solidFill>
                  <a:srgbClr val="FFFFFF"/>
                </a:solidFill>
                <a:latin typeface="Verdana"/>
                <a:cs typeface="Verdana"/>
              </a:rPr>
              <a:t>examine</a:t>
            </a:r>
            <a:r>
              <a:rPr dirty="0" sz="1400" spc="-5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80">
                <a:solidFill>
                  <a:srgbClr val="FFFFFF"/>
                </a:solidFill>
                <a:latin typeface="Verdana"/>
                <a:cs typeface="Verdana"/>
              </a:rPr>
              <a:t>historical</a:t>
            </a:r>
            <a:r>
              <a:rPr dirty="0" sz="1400" spc="-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130">
                <a:solidFill>
                  <a:srgbClr val="FFFFFF"/>
                </a:solidFill>
                <a:latin typeface="Verdana"/>
                <a:cs typeface="Verdana"/>
              </a:rPr>
              <a:t>progress,</a:t>
            </a:r>
            <a:r>
              <a:rPr dirty="0" sz="1400" spc="-1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110">
                <a:solidFill>
                  <a:srgbClr val="FFFFFF"/>
                </a:solidFill>
                <a:latin typeface="Verdana"/>
                <a:cs typeface="Verdana"/>
              </a:rPr>
              <a:t>current</a:t>
            </a:r>
            <a:r>
              <a:rPr dirty="0" sz="1400" spc="-5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105">
                <a:solidFill>
                  <a:srgbClr val="FFFFFF"/>
                </a:solidFill>
                <a:latin typeface="Verdana"/>
                <a:cs typeface="Verdana"/>
              </a:rPr>
              <a:t>disparities,</a:t>
            </a:r>
            <a:r>
              <a:rPr dirty="0" sz="1400" spc="-1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25">
                <a:solidFill>
                  <a:srgbClr val="FFFFFF"/>
                </a:solidFill>
                <a:latin typeface="Verdana"/>
                <a:cs typeface="Verdana"/>
              </a:rPr>
              <a:t>and </a:t>
            </a:r>
            <a:r>
              <a:rPr dirty="0" sz="1400" spc="-105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dirty="0" sz="1400" spc="-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110">
                <a:solidFill>
                  <a:srgbClr val="FFFFFF"/>
                </a:solidFill>
                <a:latin typeface="Verdana"/>
                <a:cs typeface="Verdana"/>
              </a:rPr>
              <a:t>impact</a:t>
            </a:r>
            <a:r>
              <a:rPr dirty="0" sz="1400" spc="-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70">
                <a:solidFill>
                  <a:srgbClr val="FFFFFF"/>
                </a:solidFill>
                <a:latin typeface="Verdana"/>
                <a:cs typeface="Verdana"/>
              </a:rPr>
              <a:t>of</a:t>
            </a:r>
            <a:r>
              <a:rPr dirty="0" sz="1400" spc="-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114">
                <a:solidFill>
                  <a:srgbClr val="FFFFFF"/>
                </a:solidFill>
                <a:latin typeface="Verdana"/>
                <a:cs typeface="Verdana"/>
              </a:rPr>
              <a:t>recent</a:t>
            </a:r>
            <a:r>
              <a:rPr dirty="0" sz="1400" spc="-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70">
                <a:solidFill>
                  <a:srgbClr val="FFFFFF"/>
                </a:solidFill>
                <a:latin typeface="Verdana"/>
                <a:cs typeface="Verdana"/>
              </a:rPr>
              <a:t>global</a:t>
            </a:r>
            <a:r>
              <a:rPr dirty="0" sz="1400" spc="-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Verdana"/>
                <a:cs typeface="Verdana"/>
              </a:rPr>
              <a:t>events.</a:t>
            </a:r>
            <a:endParaRPr sz="14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1430000" cy="7086600"/>
          </a:xfrm>
          <a:prstGeom prst="rect">
            <a:avLst/>
          </a:prstGeom>
        </p:spPr>
      </p:pic>
      <p:sp>
        <p:nvSpPr>
          <p:cNvPr id="3" name="object 3" descr=""/>
          <p:cNvSpPr/>
          <p:nvPr/>
        </p:nvSpPr>
        <p:spPr>
          <a:xfrm>
            <a:off x="0" y="0"/>
            <a:ext cx="11430000" cy="7086600"/>
          </a:xfrm>
          <a:custGeom>
            <a:avLst/>
            <a:gdLst/>
            <a:ahLst/>
            <a:cxnLst/>
            <a:rect l="l" t="t" r="r" b="b"/>
            <a:pathLst>
              <a:path w="11430000" h="7086600">
                <a:moveTo>
                  <a:pt x="11430000" y="0"/>
                </a:moveTo>
                <a:lnTo>
                  <a:pt x="0" y="0"/>
                </a:lnTo>
                <a:lnTo>
                  <a:pt x="0" y="7086600"/>
                </a:lnTo>
                <a:lnTo>
                  <a:pt x="11430000" y="7086600"/>
                </a:lnTo>
                <a:lnTo>
                  <a:pt x="11430000" y="0"/>
                </a:lnTo>
                <a:close/>
              </a:path>
            </a:pathLst>
          </a:custGeom>
          <a:solidFill>
            <a:srgbClr val="00002E">
              <a:alpha val="748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pc="180"/>
              <a:t>What</a:t>
            </a:r>
            <a:r>
              <a:rPr dirty="0" spc="-120"/>
              <a:t> </a:t>
            </a:r>
            <a:r>
              <a:rPr dirty="0"/>
              <a:t>is</a:t>
            </a:r>
            <a:r>
              <a:rPr dirty="0" spc="-125"/>
              <a:t> </a:t>
            </a:r>
            <a:r>
              <a:rPr dirty="0" spc="-95"/>
              <a:t>Life</a:t>
            </a:r>
            <a:r>
              <a:rPr dirty="0" spc="-125"/>
              <a:t> </a:t>
            </a:r>
            <a:r>
              <a:rPr dirty="0" spc="-35"/>
              <a:t>Expectancy?</a:t>
            </a:r>
          </a:p>
        </p:txBody>
      </p:sp>
      <p:grpSp>
        <p:nvGrpSpPr>
          <p:cNvPr id="5" name="object 5" descr=""/>
          <p:cNvGrpSpPr/>
          <p:nvPr/>
        </p:nvGrpSpPr>
        <p:grpSpPr>
          <a:xfrm>
            <a:off x="638175" y="2847975"/>
            <a:ext cx="409575" cy="409575"/>
            <a:chOff x="638175" y="2847975"/>
            <a:chExt cx="409575" cy="409575"/>
          </a:xfrm>
        </p:grpSpPr>
        <p:sp>
          <p:nvSpPr>
            <p:cNvPr id="6" name="object 6" descr=""/>
            <p:cNvSpPr/>
            <p:nvPr/>
          </p:nvSpPr>
          <p:spPr>
            <a:xfrm>
              <a:off x="647700" y="2857500"/>
              <a:ext cx="390525" cy="390525"/>
            </a:xfrm>
            <a:custGeom>
              <a:avLst/>
              <a:gdLst/>
              <a:ahLst/>
              <a:cxnLst/>
              <a:rect l="l" t="t" r="r" b="b"/>
              <a:pathLst>
                <a:path w="390525" h="390525">
                  <a:moveTo>
                    <a:pt x="195262" y="0"/>
                  </a:moveTo>
                  <a:lnTo>
                    <a:pt x="157167" y="3746"/>
                  </a:lnTo>
                  <a:lnTo>
                    <a:pt x="120540" y="14859"/>
                  </a:lnTo>
                  <a:lnTo>
                    <a:pt x="86781" y="32905"/>
                  </a:lnTo>
                  <a:lnTo>
                    <a:pt x="57189" y="57188"/>
                  </a:lnTo>
                  <a:lnTo>
                    <a:pt x="32905" y="86779"/>
                  </a:lnTo>
                  <a:lnTo>
                    <a:pt x="14862" y="120535"/>
                  </a:lnTo>
                  <a:lnTo>
                    <a:pt x="3750" y="157162"/>
                  </a:lnTo>
                  <a:lnTo>
                    <a:pt x="0" y="195262"/>
                  </a:lnTo>
                  <a:lnTo>
                    <a:pt x="234" y="204851"/>
                  </a:lnTo>
                  <a:lnTo>
                    <a:pt x="5851" y="242718"/>
                  </a:lnTo>
                  <a:lnTo>
                    <a:pt x="18750" y="278757"/>
                  </a:lnTo>
                  <a:lnTo>
                    <a:pt x="38431" y="311589"/>
                  </a:lnTo>
                  <a:lnTo>
                    <a:pt x="64140" y="339954"/>
                  </a:lnTo>
                  <a:lnTo>
                    <a:pt x="94888" y="362753"/>
                  </a:lnTo>
                  <a:lnTo>
                    <a:pt x="129490" y="379116"/>
                  </a:lnTo>
                  <a:lnTo>
                    <a:pt x="166622" y="388419"/>
                  </a:lnTo>
                  <a:lnTo>
                    <a:pt x="195262" y="390525"/>
                  </a:lnTo>
                  <a:lnTo>
                    <a:pt x="204854" y="390291"/>
                  </a:lnTo>
                  <a:lnTo>
                    <a:pt x="242720" y="384670"/>
                  </a:lnTo>
                  <a:lnTo>
                    <a:pt x="278757" y="371774"/>
                  </a:lnTo>
                  <a:lnTo>
                    <a:pt x="311589" y="352094"/>
                  </a:lnTo>
                  <a:lnTo>
                    <a:pt x="339951" y="326386"/>
                  </a:lnTo>
                  <a:lnTo>
                    <a:pt x="362751" y="295635"/>
                  </a:lnTo>
                  <a:lnTo>
                    <a:pt x="379116" y="261033"/>
                  </a:lnTo>
                  <a:lnTo>
                    <a:pt x="388415" y="223901"/>
                  </a:lnTo>
                  <a:lnTo>
                    <a:pt x="390525" y="195262"/>
                  </a:lnTo>
                  <a:lnTo>
                    <a:pt x="390290" y="185667"/>
                  </a:lnTo>
                  <a:lnTo>
                    <a:pt x="384673" y="147801"/>
                  </a:lnTo>
                  <a:lnTo>
                    <a:pt x="371774" y="111766"/>
                  </a:lnTo>
                  <a:lnTo>
                    <a:pt x="352093" y="78935"/>
                  </a:lnTo>
                  <a:lnTo>
                    <a:pt x="326385" y="50570"/>
                  </a:lnTo>
                  <a:lnTo>
                    <a:pt x="295636" y="27771"/>
                  </a:lnTo>
                  <a:lnTo>
                    <a:pt x="261034" y="11406"/>
                  </a:lnTo>
                  <a:lnTo>
                    <a:pt x="223902" y="2105"/>
                  </a:lnTo>
                  <a:lnTo>
                    <a:pt x="195262" y="0"/>
                  </a:lnTo>
                  <a:close/>
                </a:path>
              </a:pathLst>
            </a:custGeom>
            <a:solidFill>
              <a:srgbClr val="00002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647700" y="2857500"/>
              <a:ext cx="390525" cy="390525"/>
            </a:xfrm>
            <a:custGeom>
              <a:avLst/>
              <a:gdLst/>
              <a:ahLst/>
              <a:cxnLst/>
              <a:rect l="l" t="t" r="r" b="b"/>
              <a:pathLst>
                <a:path w="390525" h="390525">
                  <a:moveTo>
                    <a:pt x="390525" y="195262"/>
                  </a:moveTo>
                  <a:lnTo>
                    <a:pt x="386774" y="233362"/>
                  </a:lnTo>
                  <a:lnTo>
                    <a:pt x="375662" y="269989"/>
                  </a:lnTo>
                  <a:lnTo>
                    <a:pt x="357619" y="303745"/>
                  </a:lnTo>
                  <a:lnTo>
                    <a:pt x="333335" y="333336"/>
                  </a:lnTo>
                  <a:lnTo>
                    <a:pt x="303743" y="357619"/>
                  </a:lnTo>
                  <a:lnTo>
                    <a:pt x="269984" y="375666"/>
                  </a:lnTo>
                  <a:lnTo>
                    <a:pt x="233357" y="386778"/>
                  </a:lnTo>
                  <a:lnTo>
                    <a:pt x="195262" y="390525"/>
                  </a:lnTo>
                  <a:lnTo>
                    <a:pt x="185670" y="390291"/>
                  </a:lnTo>
                  <a:lnTo>
                    <a:pt x="147804" y="384670"/>
                  </a:lnTo>
                  <a:lnTo>
                    <a:pt x="111767" y="371774"/>
                  </a:lnTo>
                  <a:lnTo>
                    <a:pt x="78935" y="352094"/>
                  </a:lnTo>
                  <a:lnTo>
                    <a:pt x="50573" y="326386"/>
                  </a:lnTo>
                  <a:lnTo>
                    <a:pt x="27773" y="295635"/>
                  </a:lnTo>
                  <a:lnTo>
                    <a:pt x="11408" y="261033"/>
                  </a:lnTo>
                  <a:lnTo>
                    <a:pt x="2109" y="223901"/>
                  </a:lnTo>
                  <a:lnTo>
                    <a:pt x="0" y="195262"/>
                  </a:lnTo>
                  <a:lnTo>
                    <a:pt x="234" y="185667"/>
                  </a:lnTo>
                  <a:lnTo>
                    <a:pt x="5851" y="147801"/>
                  </a:lnTo>
                  <a:lnTo>
                    <a:pt x="18750" y="111766"/>
                  </a:lnTo>
                  <a:lnTo>
                    <a:pt x="38431" y="78935"/>
                  </a:lnTo>
                  <a:lnTo>
                    <a:pt x="64140" y="50570"/>
                  </a:lnTo>
                  <a:lnTo>
                    <a:pt x="94888" y="27771"/>
                  </a:lnTo>
                  <a:lnTo>
                    <a:pt x="129490" y="11406"/>
                  </a:lnTo>
                  <a:lnTo>
                    <a:pt x="166622" y="2105"/>
                  </a:lnTo>
                  <a:lnTo>
                    <a:pt x="195262" y="0"/>
                  </a:lnTo>
                  <a:lnTo>
                    <a:pt x="204854" y="233"/>
                  </a:lnTo>
                  <a:lnTo>
                    <a:pt x="242720" y="5848"/>
                  </a:lnTo>
                  <a:lnTo>
                    <a:pt x="278757" y="18750"/>
                  </a:lnTo>
                  <a:lnTo>
                    <a:pt x="311589" y="38430"/>
                  </a:lnTo>
                  <a:lnTo>
                    <a:pt x="339951" y="64138"/>
                  </a:lnTo>
                  <a:lnTo>
                    <a:pt x="362751" y="94884"/>
                  </a:lnTo>
                  <a:lnTo>
                    <a:pt x="379116" y="129489"/>
                  </a:lnTo>
                  <a:lnTo>
                    <a:pt x="388415" y="166621"/>
                  </a:lnTo>
                  <a:lnTo>
                    <a:pt x="390525" y="195262"/>
                  </a:lnTo>
                  <a:close/>
                </a:path>
              </a:pathLst>
            </a:custGeom>
            <a:ln w="19050">
              <a:solidFill>
                <a:srgbClr val="F2B32D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8" name="object 8" descr=""/>
          <p:cNvGrpSpPr/>
          <p:nvPr/>
        </p:nvGrpSpPr>
        <p:grpSpPr>
          <a:xfrm>
            <a:off x="638175" y="4305300"/>
            <a:ext cx="409575" cy="409575"/>
            <a:chOff x="638175" y="4305300"/>
            <a:chExt cx="409575" cy="409575"/>
          </a:xfrm>
        </p:grpSpPr>
        <p:sp>
          <p:nvSpPr>
            <p:cNvPr id="9" name="object 9" descr=""/>
            <p:cNvSpPr/>
            <p:nvPr/>
          </p:nvSpPr>
          <p:spPr>
            <a:xfrm>
              <a:off x="647700" y="4314825"/>
              <a:ext cx="390525" cy="390525"/>
            </a:xfrm>
            <a:custGeom>
              <a:avLst/>
              <a:gdLst/>
              <a:ahLst/>
              <a:cxnLst/>
              <a:rect l="l" t="t" r="r" b="b"/>
              <a:pathLst>
                <a:path w="390525" h="390525">
                  <a:moveTo>
                    <a:pt x="195262" y="0"/>
                  </a:moveTo>
                  <a:lnTo>
                    <a:pt x="157167" y="3746"/>
                  </a:lnTo>
                  <a:lnTo>
                    <a:pt x="120540" y="14859"/>
                  </a:lnTo>
                  <a:lnTo>
                    <a:pt x="86781" y="32905"/>
                  </a:lnTo>
                  <a:lnTo>
                    <a:pt x="57189" y="57188"/>
                  </a:lnTo>
                  <a:lnTo>
                    <a:pt x="32905" y="86779"/>
                  </a:lnTo>
                  <a:lnTo>
                    <a:pt x="14862" y="120535"/>
                  </a:lnTo>
                  <a:lnTo>
                    <a:pt x="3750" y="157162"/>
                  </a:lnTo>
                  <a:lnTo>
                    <a:pt x="0" y="195262"/>
                  </a:lnTo>
                  <a:lnTo>
                    <a:pt x="234" y="204851"/>
                  </a:lnTo>
                  <a:lnTo>
                    <a:pt x="5851" y="242718"/>
                  </a:lnTo>
                  <a:lnTo>
                    <a:pt x="18750" y="278757"/>
                  </a:lnTo>
                  <a:lnTo>
                    <a:pt x="38431" y="311589"/>
                  </a:lnTo>
                  <a:lnTo>
                    <a:pt x="64140" y="339954"/>
                  </a:lnTo>
                  <a:lnTo>
                    <a:pt x="94888" y="362753"/>
                  </a:lnTo>
                  <a:lnTo>
                    <a:pt x="129490" y="379116"/>
                  </a:lnTo>
                  <a:lnTo>
                    <a:pt x="166622" y="388419"/>
                  </a:lnTo>
                  <a:lnTo>
                    <a:pt x="195262" y="390525"/>
                  </a:lnTo>
                  <a:lnTo>
                    <a:pt x="204854" y="390291"/>
                  </a:lnTo>
                  <a:lnTo>
                    <a:pt x="242720" y="384670"/>
                  </a:lnTo>
                  <a:lnTo>
                    <a:pt x="278757" y="371774"/>
                  </a:lnTo>
                  <a:lnTo>
                    <a:pt x="311589" y="352094"/>
                  </a:lnTo>
                  <a:lnTo>
                    <a:pt x="339951" y="326386"/>
                  </a:lnTo>
                  <a:lnTo>
                    <a:pt x="362751" y="295635"/>
                  </a:lnTo>
                  <a:lnTo>
                    <a:pt x="379116" y="261033"/>
                  </a:lnTo>
                  <a:lnTo>
                    <a:pt x="388415" y="223901"/>
                  </a:lnTo>
                  <a:lnTo>
                    <a:pt x="390525" y="195262"/>
                  </a:lnTo>
                  <a:lnTo>
                    <a:pt x="390290" y="185667"/>
                  </a:lnTo>
                  <a:lnTo>
                    <a:pt x="384673" y="147801"/>
                  </a:lnTo>
                  <a:lnTo>
                    <a:pt x="371774" y="111766"/>
                  </a:lnTo>
                  <a:lnTo>
                    <a:pt x="352093" y="78935"/>
                  </a:lnTo>
                  <a:lnTo>
                    <a:pt x="326385" y="50570"/>
                  </a:lnTo>
                  <a:lnTo>
                    <a:pt x="295636" y="27771"/>
                  </a:lnTo>
                  <a:lnTo>
                    <a:pt x="261034" y="11406"/>
                  </a:lnTo>
                  <a:lnTo>
                    <a:pt x="223902" y="2105"/>
                  </a:lnTo>
                  <a:lnTo>
                    <a:pt x="195262" y="0"/>
                  </a:lnTo>
                  <a:close/>
                </a:path>
              </a:pathLst>
            </a:custGeom>
            <a:solidFill>
              <a:srgbClr val="00002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647700" y="4314825"/>
              <a:ext cx="390525" cy="390525"/>
            </a:xfrm>
            <a:custGeom>
              <a:avLst/>
              <a:gdLst/>
              <a:ahLst/>
              <a:cxnLst/>
              <a:rect l="l" t="t" r="r" b="b"/>
              <a:pathLst>
                <a:path w="390525" h="390525">
                  <a:moveTo>
                    <a:pt x="390525" y="195262"/>
                  </a:moveTo>
                  <a:lnTo>
                    <a:pt x="386774" y="233362"/>
                  </a:lnTo>
                  <a:lnTo>
                    <a:pt x="375662" y="269989"/>
                  </a:lnTo>
                  <a:lnTo>
                    <a:pt x="357619" y="303745"/>
                  </a:lnTo>
                  <a:lnTo>
                    <a:pt x="333335" y="333336"/>
                  </a:lnTo>
                  <a:lnTo>
                    <a:pt x="303743" y="357619"/>
                  </a:lnTo>
                  <a:lnTo>
                    <a:pt x="269984" y="375666"/>
                  </a:lnTo>
                  <a:lnTo>
                    <a:pt x="233357" y="386778"/>
                  </a:lnTo>
                  <a:lnTo>
                    <a:pt x="195262" y="390525"/>
                  </a:lnTo>
                  <a:lnTo>
                    <a:pt x="185670" y="390291"/>
                  </a:lnTo>
                  <a:lnTo>
                    <a:pt x="147804" y="384670"/>
                  </a:lnTo>
                  <a:lnTo>
                    <a:pt x="111767" y="371774"/>
                  </a:lnTo>
                  <a:lnTo>
                    <a:pt x="78935" y="352094"/>
                  </a:lnTo>
                  <a:lnTo>
                    <a:pt x="50573" y="326386"/>
                  </a:lnTo>
                  <a:lnTo>
                    <a:pt x="27773" y="295635"/>
                  </a:lnTo>
                  <a:lnTo>
                    <a:pt x="11408" y="261033"/>
                  </a:lnTo>
                  <a:lnTo>
                    <a:pt x="2109" y="223901"/>
                  </a:lnTo>
                  <a:lnTo>
                    <a:pt x="0" y="195262"/>
                  </a:lnTo>
                  <a:lnTo>
                    <a:pt x="234" y="185667"/>
                  </a:lnTo>
                  <a:lnTo>
                    <a:pt x="5851" y="147801"/>
                  </a:lnTo>
                  <a:lnTo>
                    <a:pt x="18750" y="111766"/>
                  </a:lnTo>
                  <a:lnTo>
                    <a:pt x="38431" y="78935"/>
                  </a:lnTo>
                  <a:lnTo>
                    <a:pt x="64140" y="50570"/>
                  </a:lnTo>
                  <a:lnTo>
                    <a:pt x="94888" y="27771"/>
                  </a:lnTo>
                  <a:lnTo>
                    <a:pt x="129490" y="11406"/>
                  </a:lnTo>
                  <a:lnTo>
                    <a:pt x="166622" y="2105"/>
                  </a:lnTo>
                  <a:lnTo>
                    <a:pt x="195262" y="0"/>
                  </a:lnTo>
                  <a:lnTo>
                    <a:pt x="204854" y="233"/>
                  </a:lnTo>
                  <a:lnTo>
                    <a:pt x="242720" y="5848"/>
                  </a:lnTo>
                  <a:lnTo>
                    <a:pt x="278757" y="18750"/>
                  </a:lnTo>
                  <a:lnTo>
                    <a:pt x="311589" y="38430"/>
                  </a:lnTo>
                  <a:lnTo>
                    <a:pt x="339951" y="64138"/>
                  </a:lnTo>
                  <a:lnTo>
                    <a:pt x="362751" y="94884"/>
                  </a:lnTo>
                  <a:lnTo>
                    <a:pt x="379116" y="129489"/>
                  </a:lnTo>
                  <a:lnTo>
                    <a:pt x="388415" y="166621"/>
                  </a:lnTo>
                  <a:lnTo>
                    <a:pt x="390525" y="195262"/>
                  </a:lnTo>
                  <a:close/>
                </a:path>
              </a:pathLst>
            </a:custGeom>
            <a:ln w="19050">
              <a:solidFill>
                <a:srgbClr val="D7415E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 descr="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 marR="83820">
              <a:lnSpc>
                <a:spcPct val="136900"/>
              </a:lnSpc>
              <a:spcBef>
                <a:spcPts val="114"/>
              </a:spcBef>
            </a:pPr>
            <a:r>
              <a:rPr dirty="0" spc="-60"/>
              <a:t>Life</a:t>
            </a:r>
            <a:r>
              <a:rPr dirty="0" spc="-80"/>
              <a:t> </a:t>
            </a:r>
            <a:r>
              <a:rPr dirty="0" spc="-125"/>
              <a:t>expectancy</a:t>
            </a:r>
            <a:r>
              <a:rPr dirty="0" spc="-135"/>
              <a:t> </a:t>
            </a:r>
            <a:r>
              <a:rPr dirty="0" spc="-120"/>
              <a:t>represents</a:t>
            </a:r>
            <a:r>
              <a:rPr dirty="0" spc="-80"/>
              <a:t> </a:t>
            </a:r>
            <a:r>
              <a:rPr dirty="0" spc="-105"/>
              <a:t>the</a:t>
            </a:r>
            <a:r>
              <a:rPr dirty="0" spc="-75"/>
              <a:t> </a:t>
            </a:r>
            <a:r>
              <a:rPr dirty="0" spc="-135"/>
              <a:t>average</a:t>
            </a:r>
            <a:r>
              <a:rPr dirty="0" spc="-75"/>
              <a:t> </a:t>
            </a:r>
            <a:r>
              <a:rPr dirty="0" spc="-135"/>
              <a:t>number</a:t>
            </a:r>
            <a:r>
              <a:rPr dirty="0" spc="-80"/>
              <a:t> </a:t>
            </a:r>
            <a:r>
              <a:rPr dirty="0" spc="-70"/>
              <a:t>of</a:t>
            </a:r>
            <a:r>
              <a:rPr dirty="0" spc="-75"/>
              <a:t> </a:t>
            </a:r>
            <a:r>
              <a:rPr dirty="0" spc="-40"/>
              <a:t>additional </a:t>
            </a:r>
            <a:r>
              <a:rPr dirty="0" spc="-145"/>
              <a:t>years</a:t>
            </a:r>
            <a:r>
              <a:rPr dirty="0" spc="-85"/>
              <a:t> </a:t>
            </a:r>
            <a:r>
              <a:rPr dirty="0" spc="-140"/>
              <a:t>a</a:t>
            </a:r>
            <a:r>
              <a:rPr dirty="0" spc="-80"/>
              <a:t> </a:t>
            </a:r>
            <a:r>
              <a:rPr dirty="0" spc="-120"/>
              <a:t>person</a:t>
            </a:r>
            <a:r>
              <a:rPr dirty="0" spc="-85"/>
              <a:t> </a:t>
            </a:r>
            <a:r>
              <a:rPr dirty="0" spc="-114"/>
              <a:t>can</a:t>
            </a:r>
            <a:r>
              <a:rPr dirty="0" spc="-85"/>
              <a:t> </a:t>
            </a:r>
            <a:r>
              <a:rPr dirty="0" spc="-114"/>
              <a:t>expect</a:t>
            </a:r>
            <a:r>
              <a:rPr dirty="0" spc="-80"/>
              <a:t> </a:t>
            </a:r>
            <a:r>
              <a:rPr dirty="0" spc="-95"/>
              <a:t>to</a:t>
            </a:r>
            <a:r>
              <a:rPr dirty="0" spc="-85"/>
              <a:t> </a:t>
            </a:r>
            <a:r>
              <a:rPr dirty="0" spc="-70"/>
              <a:t>live</a:t>
            </a:r>
            <a:r>
              <a:rPr dirty="0" spc="-80"/>
              <a:t> </a:t>
            </a:r>
            <a:r>
              <a:rPr dirty="0" spc="-25"/>
              <a:t>if</a:t>
            </a:r>
            <a:r>
              <a:rPr dirty="0" spc="-85"/>
              <a:t> </a:t>
            </a:r>
            <a:r>
              <a:rPr dirty="0" spc="-110"/>
              <a:t>current</a:t>
            </a:r>
            <a:r>
              <a:rPr dirty="0" spc="-80"/>
              <a:t> </a:t>
            </a:r>
            <a:r>
              <a:rPr dirty="0" spc="-95"/>
              <a:t>mortality</a:t>
            </a:r>
            <a:r>
              <a:rPr dirty="0" spc="-140"/>
              <a:t> </a:t>
            </a:r>
            <a:r>
              <a:rPr dirty="0" spc="-10"/>
              <a:t>rates </a:t>
            </a:r>
            <a:r>
              <a:rPr dirty="0" spc="-114"/>
              <a:t>continue.</a:t>
            </a:r>
            <a:r>
              <a:rPr dirty="0" spc="-200"/>
              <a:t> </a:t>
            </a:r>
            <a:r>
              <a:rPr dirty="0" spc="-135"/>
              <a:t>It's</a:t>
            </a:r>
            <a:r>
              <a:rPr dirty="0" spc="-75"/>
              <a:t> </a:t>
            </a:r>
            <a:r>
              <a:rPr dirty="0" spc="-140"/>
              <a:t>a</a:t>
            </a:r>
            <a:r>
              <a:rPr dirty="0" spc="-75"/>
              <a:t> </a:t>
            </a:r>
            <a:r>
              <a:rPr dirty="0" spc="-80"/>
              <a:t>statistical</a:t>
            </a:r>
            <a:r>
              <a:rPr dirty="0" spc="-70"/>
              <a:t> </a:t>
            </a:r>
            <a:r>
              <a:rPr dirty="0" spc="-150"/>
              <a:t>measure,</a:t>
            </a:r>
            <a:r>
              <a:rPr dirty="0" spc="-200"/>
              <a:t> </a:t>
            </a:r>
            <a:r>
              <a:rPr dirty="0" spc="-95"/>
              <a:t>not</a:t>
            </a:r>
            <a:r>
              <a:rPr dirty="0" spc="-75"/>
              <a:t> </a:t>
            </a:r>
            <a:r>
              <a:rPr dirty="0" spc="-140"/>
              <a:t>a</a:t>
            </a:r>
            <a:r>
              <a:rPr dirty="0" spc="-75"/>
              <a:t> </a:t>
            </a:r>
            <a:r>
              <a:rPr dirty="0" spc="-90"/>
              <a:t>prediction</a:t>
            </a:r>
            <a:r>
              <a:rPr dirty="0" spc="-70"/>
              <a:t> </a:t>
            </a:r>
            <a:r>
              <a:rPr dirty="0" spc="-90"/>
              <a:t>for</a:t>
            </a:r>
            <a:r>
              <a:rPr dirty="0" spc="-75"/>
              <a:t> </a:t>
            </a:r>
            <a:r>
              <a:rPr dirty="0" spc="-25"/>
              <a:t>any </a:t>
            </a:r>
            <a:r>
              <a:rPr dirty="0" spc="-80"/>
              <a:t>single </a:t>
            </a:r>
            <a:r>
              <a:rPr dirty="0" spc="-10"/>
              <a:t>individual.</a:t>
            </a:r>
          </a:p>
          <a:p>
            <a:pPr>
              <a:lnSpc>
                <a:spcPct val="100000"/>
              </a:lnSpc>
              <a:spcBef>
                <a:spcPts val="720"/>
              </a:spcBef>
            </a:pPr>
          </a:p>
          <a:p>
            <a:pPr marL="604520">
              <a:lnSpc>
                <a:spcPct val="100000"/>
              </a:lnSpc>
            </a:pPr>
            <a:r>
              <a:rPr dirty="0" sz="1650" spc="-10" b="1">
                <a:latin typeface="Trebuchet MS"/>
                <a:cs typeface="Trebuchet MS"/>
              </a:rPr>
              <a:t>Period</a:t>
            </a:r>
            <a:r>
              <a:rPr dirty="0" sz="1650" spc="-90" b="1">
                <a:latin typeface="Trebuchet MS"/>
                <a:cs typeface="Trebuchet MS"/>
              </a:rPr>
              <a:t> </a:t>
            </a:r>
            <a:r>
              <a:rPr dirty="0" sz="1650" spc="-35" b="1">
                <a:latin typeface="Trebuchet MS"/>
                <a:cs typeface="Trebuchet MS"/>
              </a:rPr>
              <a:t>Life</a:t>
            </a:r>
            <a:r>
              <a:rPr dirty="0" sz="1650" spc="-85" b="1">
                <a:latin typeface="Trebuchet MS"/>
                <a:cs typeface="Trebuchet MS"/>
              </a:rPr>
              <a:t> </a:t>
            </a:r>
            <a:r>
              <a:rPr dirty="0" sz="1650" spc="-10" b="1">
                <a:latin typeface="Trebuchet MS"/>
                <a:cs typeface="Trebuchet MS"/>
              </a:rPr>
              <a:t>Expectancy</a:t>
            </a:r>
            <a:endParaRPr sz="1650">
              <a:latin typeface="Trebuchet MS"/>
              <a:cs typeface="Trebuchet MS"/>
            </a:endParaRPr>
          </a:p>
          <a:p>
            <a:pPr marL="604520" marR="5080">
              <a:lnSpc>
                <a:spcPct val="138400"/>
              </a:lnSpc>
              <a:spcBef>
                <a:spcPts val="1225"/>
              </a:spcBef>
            </a:pPr>
            <a:r>
              <a:rPr dirty="0" spc="-100"/>
              <a:t>Calculated</a:t>
            </a:r>
            <a:r>
              <a:rPr dirty="0" spc="-85"/>
              <a:t> </a:t>
            </a:r>
            <a:r>
              <a:rPr dirty="0" spc="-125"/>
              <a:t>based</a:t>
            </a:r>
            <a:r>
              <a:rPr dirty="0" spc="-80"/>
              <a:t> </a:t>
            </a:r>
            <a:r>
              <a:rPr dirty="0" spc="-100"/>
              <a:t>on</a:t>
            </a:r>
            <a:r>
              <a:rPr dirty="0" spc="-80"/>
              <a:t> </a:t>
            </a:r>
            <a:r>
              <a:rPr dirty="0" spc="-110"/>
              <a:t>current</a:t>
            </a:r>
            <a:r>
              <a:rPr dirty="0" spc="-85"/>
              <a:t> </a:t>
            </a:r>
            <a:r>
              <a:rPr dirty="0" spc="-95"/>
              <a:t>mortality</a:t>
            </a:r>
            <a:r>
              <a:rPr dirty="0" spc="-140"/>
              <a:t> </a:t>
            </a:r>
            <a:r>
              <a:rPr dirty="0" spc="-125"/>
              <a:t>rates</a:t>
            </a:r>
            <a:r>
              <a:rPr dirty="0" spc="-80"/>
              <a:t> </a:t>
            </a:r>
            <a:r>
              <a:rPr dirty="0" spc="-90"/>
              <a:t>for</a:t>
            </a:r>
            <a:r>
              <a:rPr dirty="0" spc="-80"/>
              <a:t> </a:t>
            </a:r>
            <a:r>
              <a:rPr dirty="0" spc="-30"/>
              <a:t>all</a:t>
            </a:r>
            <a:r>
              <a:rPr dirty="0" spc="-85"/>
              <a:t> </a:t>
            </a:r>
            <a:r>
              <a:rPr dirty="0" spc="-25"/>
              <a:t>age </a:t>
            </a:r>
            <a:r>
              <a:rPr dirty="0" spc="-120"/>
              <a:t>groups</a:t>
            </a:r>
            <a:r>
              <a:rPr dirty="0" spc="-85"/>
              <a:t> </a:t>
            </a:r>
            <a:r>
              <a:rPr dirty="0" spc="-60"/>
              <a:t>in</a:t>
            </a:r>
            <a:r>
              <a:rPr dirty="0" spc="-85"/>
              <a:t> </a:t>
            </a:r>
            <a:r>
              <a:rPr dirty="0" spc="-140"/>
              <a:t>a</a:t>
            </a:r>
            <a:r>
              <a:rPr dirty="0" spc="-85"/>
              <a:t> </a:t>
            </a:r>
            <a:r>
              <a:rPr dirty="0" spc="-110"/>
              <a:t>given</a:t>
            </a:r>
            <a:r>
              <a:rPr dirty="0" spc="-105"/>
              <a:t> </a:t>
            </a:r>
            <a:r>
              <a:rPr dirty="0" spc="-20"/>
              <a:t>year.</a:t>
            </a:r>
          </a:p>
          <a:p>
            <a:pPr>
              <a:lnSpc>
                <a:spcPct val="100000"/>
              </a:lnSpc>
            </a:pPr>
          </a:p>
          <a:p>
            <a:pPr>
              <a:lnSpc>
                <a:spcPct val="100000"/>
              </a:lnSpc>
              <a:spcBef>
                <a:spcPts val="215"/>
              </a:spcBef>
            </a:pPr>
          </a:p>
          <a:p>
            <a:pPr marL="604520">
              <a:lnSpc>
                <a:spcPct val="100000"/>
              </a:lnSpc>
            </a:pPr>
            <a:r>
              <a:rPr dirty="0" sz="1650" b="1">
                <a:latin typeface="Trebuchet MS"/>
                <a:cs typeface="Trebuchet MS"/>
              </a:rPr>
              <a:t>Cohort</a:t>
            </a:r>
            <a:r>
              <a:rPr dirty="0" sz="1650" spc="-75" b="1">
                <a:latin typeface="Trebuchet MS"/>
                <a:cs typeface="Trebuchet MS"/>
              </a:rPr>
              <a:t> </a:t>
            </a:r>
            <a:r>
              <a:rPr dirty="0" sz="1650" spc="-35" b="1">
                <a:latin typeface="Trebuchet MS"/>
                <a:cs typeface="Trebuchet MS"/>
              </a:rPr>
              <a:t>Life</a:t>
            </a:r>
            <a:r>
              <a:rPr dirty="0" sz="1650" spc="-75" b="1">
                <a:latin typeface="Trebuchet MS"/>
                <a:cs typeface="Trebuchet MS"/>
              </a:rPr>
              <a:t> </a:t>
            </a:r>
            <a:r>
              <a:rPr dirty="0" sz="1650" spc="-10" b="1">
                <a:latin typeface="Trebuchet MS"/>
                <a:cs typeface="Trebuchet MS"/>
              </a:rPr>
              <a:t>Expectancy</a:t>
            </a:r>
            <a:endParaRPr sz="1650">
              <a:latin typeface="Trebuchet MS"/>
              <a:cs typeface="Trebuchet MS"/>
            </a:endParaRPr>
          </a:p>
          <a:p>
            <a:pPr marL="604520" marR="309245">
              <a:lnSpc>
                <a:spcPct val="138400"/>
              </a:lnSpc>
              <a:spcBef>
                <a:spcPts val="1225"/>
              </a:spcBef>
            </a:pPr>
            <a:r>
              <a:rPr dirty="0" spc="-145"/>
              <a:t>Tracks</a:t>
            </a:r>
            <a:r>
              <a:rPr dirty="0" spc="-90"/>
              <a:t> </a:t>
            </a:r>
            <a:r>
              <a:rPr dirty="0" spc="-140"/>
              <a:t>a</a:t>
            </a:r>
            <a:r>
              <a:rPr dirty="0" spc="-90"/>
              <a:t> </a:t>
            </a:r>
            <a:r>
              <a:rPr dirty="0" spc="-80"/>
              <a:t>specific</a:t>
            </a:r>
            <a:r>
              <a:rPr dirty="0" spc="-130"/>
              <a:t> </a:t>
            </a:r>
            <a:r>
              <a:rPr dirty="0" spc="-114"/>
              <a:t>group</a:t>
            </a:r>
            <a:r>
              <a:rPr dirty="0" spc="-90"/>
              <a:t> </a:t>
            </a:r>
            <a:r>
              <a:rPr dirty="0" spc="-70"/>
              <a:t>of</a:t>
            </a:r>
            <a:r>
              <a:rPr dirty="0" spc="-90"/>
              <a:t> </a:t>
            </a:r>
            <a:r>
              <a:rPr dirty="0" spc="-95"/>
              <a:t>people</a:t>
            </a:r>
            <a:r>
              <a:rPr dirty="0" spc="-85"/>
              <a:t> </a:t>
            </a:r>
            <a:r>
              <a:rPr dirty="0" spc="-110"/>
              <a:t>born</a:t>
            </a:r>
            <a:r>
              <a:rPr dirty="0" spc="-90"/>
              <a:t> </a:t>
            </a:r>
            <a:r>
              <a:rPr dirty="0" spc="-60"/>
              <a:t>in</a:t>
            </a:r>
            <a:r>
              <a:rPr dirty="0" spc="-90"/>
              <a:t> </a:t>
            </a:r>
            <a:r>
              <a:rPr dirty="0" spc="-105"/>
              <a:t>the</a:t>
            </a:r>
            <a:r>
              <a:rPr dirty="0" spc="-90"/>
              <a:t> </a:t>
            </a:r>
            <a:r>
              <a:rPr dirty="0" spc="-80"/>
              <a:t>same </a:t>
            </a:r>
            <a:r>
              <a:rPr dirty="0" spc="-145"/>
              <a:t>year</a:t>
            </a:r>
            <a:r>
              <a:rPr dirty="0" spc="-85"/>
              <a:t> </a:t>
            </a:r>
            <a:r>
              <a:rPr dirty="0" spc="-105"/>
              <a:t>throughout</a:t>
            </a:r>
            <a:r>
              <a:rPr dirty="0" spc="-85"/>
              <a:t> </a:t>
            </a:r>
            <a:r>
              <a:rPr dirty="0" spc="-90"/>
              <a:t>their</a:t>
            </a:r>
            <a:r>
              <a:rPr dirty="0" spc="-80"/>
              <a:t> </a:t>
            </a:r>
            <a:r>
              <a:rPr dirty="0" spc="-10"/>
              <a:t>lives.</a:t>
            </a:r>
          </a:p>
        </p:txBody>
      </p:sp>
      <p:pic>
        <p:nvPicPr>
          <p:cNvPr id="12" name="object 12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943600" y="1524000"/>
            <a:ext cx="4857749" cy="4848224"/>
          </a:xfrm>
          <a:prstGeom prst="rect">
            <a:avLst/>
          </a:prstGeom>
        </p:spPr>
      </p:pic>
      <p:pic>
        <p:nvPicPr>
          <p:cNvPr id="13" name="object 13" descr="">
            <a:hlinkClick r:id="rId4"/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580244" y="6572250"/>
            <a:ext cx="1754504" cy="4191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1112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pc="-30"/>
              <a:t>Historical</a:t>
            </a:r>
            <a:r>
              <a:rPr dirty="0" spc="-180"/>
              <a:t> </a:t>
            </a:r>
            <a:r>
              <a:rPr dirty="0" spc="-60"/>
              <a:t>Trends</a:t>
            </a:r>
            <a:r>
              <a:rPr dirty="0" spc="-160"/>
              <a:t> </a:t>
            </a:r>
            <a:r>
              <a:rPr dirty="0" spc="-105"/>
              <a:t>in</a:t>
            </a:r>
            <a:r>
              <a:rPr dirty="0" spc="-150"/>
              <a:t> </a:t>
            </a:r>
            <a:r>
              <a:rPr dirty="0" spc="-95"/>
              <a:t>Life</a:t>
            </a:r>
            <a:r>
              <a:rPr dirty="0" spc="-155"/>
              <a:t> </a:t>
            </a:r>
            <a:r>
              <a:rPr dirty="0" spc="-20"/>
              <a:t>Expectancy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624879" y="1433423"/>
            <a:ext cx="9575800" cy="61595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38400"/>
              </a:lnSpc>
              <a:spcBef>
                <a:spcPts val="90"/>
              </a:spcBef>
            </a:pPr>
            <a:r>
              <a:rPr dirty="0" sz="1400" spc="-90">
                <a:solidFill>
                  <a:srgbClr val="FFFFFF"/>
                </a:solidFill>
                <a:latin typeface="Verdana"/>
                <a:cs typeface="Verdana"/>
              </a:rPr>
              <a:t>Global</a:t>
            </a:r>
            <a:r>
              <a:rPr dirty="0" sz="1400" spc="-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45">
                <a:solidFill>
                  <a:srgbClr val="FFFFFF"/>
                </a:solidFill>
                <a:latin typeface="Verdana"/>
                <a:cs typeface="Verdana"/>
              </a:rPr>
              <a:t>life</a:t>
            </a:r>
            <a:r>
              <a:rPr dirty="0" sz="1400" spc="-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125">
                <a:solidFill>
                  <a:srgbClr val="FFFFFF"/>
                </a:solidFill>
                <a:latin typeface="Verdana"/>
                <a:cs typeface="Verdana"/>
              </a:rPr>
              <a:t>expectancy</a:t>
            </a:r>
            <a:r>
              <a:rPr dirty="0" sz="1400" spc="-1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130">
                <a:solidFill>
                  <a:srgbClr val="FFFFFF"/>
                </a:solidFill>
                <a:latin typeface="Verdana"/>
                <a:cs typeface="Verdana"/>
              </a:rPr>
              <a:t>has</a:t>
            </a:r>
            <a:r>
              <a:rPr dirty="0" sz="1400" spc="-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140">
                <a:solidFill>
                  <a:srgbClr val="FFFFFF"/>
                </a:solidFill>
                <a:latin typeface="Verdana"/>
                <a:cs typeface="Verdana"/>
              </a:rPr>
              <a:t>more</a:t>
            </a:r>
            <a:r>
              <a:rPr dirty="0" sz="1400" spc="-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110">
                <a:solidFill>
                  <a:srgbClr val="FFFFFF"/>
                </a:solidFill>
                <a:latin typeface="Verdana"/>
                <a:cs typeface="Verdana"/>
              </a:rPr>
              <a:t>than</a:t>
            </a:r>
            <a:r>
              <a:rPr dirty="0" sz="1400" spc="-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95">
                <a:solidFill>
                  <a:srgbClr val="FFFFFF"/>
                </a:solidFill>
                <a:latin typeface="Verdana"/>
                <a:cs typeface="Verdana"/>
              </a:rPr>
              <a:t>doubled</a:t>
            </a:r>
            <a:r>
              <a:rPr dirty="0" sz="1400" spc="-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60">
                <a:solidFill>
                  <a:srgbClr val="FFFFFF"/>
                </a:solidFill>
                <a:latin typeface="Verdana"/>
                <a:cs typeface="Verdana"/>
              </a:rPr>
              <a:t>in</a:t>
            </a:r>
            <a:r>
              <a:rPr dirty="0" sz="1400" spc="-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105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dirty="0" sz="1400" spc="-80">
                <a:solidFill>
                  <a:srgbClr val="FFFFFF"/>
                </a:solidFill>
                <a:latin typeface="Verdana"/>
                <a:cs typeface="Verdana"/>
              </a:rPr>
              <a:t> last </a:t>
            </a:r>
            <a:r>
              <a:rPr dirty="0" sz="1400" spc="-95">
                <a:solidFill>
                  <a:srgbClr val="FFFFFF"/>
                </a:solidFill>
                <a:latin typeface="Verdana"/>
                <a:cs typeface="Verdana"/>
              </a:rPr>
              <a:t>two</a:t>
            </a:r>
            <a:r>
              <a:rPr dirty="0" sz="1400" spc="-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120">
                <a:solidFill>
                  <a:srgbClr val="FFFFFF"/>
                </a:solidFill>
                <a:latin typeface="Verdana"/>
                <a:cs typeface="Verdana"/>
              </a:rPr>
              <a:t>centuries,</a:t>
            </a:r>
            <a:r>
              <a:rPr dirty="0" sz="1400" spc="-20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14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1400" spc="-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125">
                <a:solidFill>
                  <a:srgbClr val="FFFFFF"/>
                </a:solidFill>
                <a:latin typeface="Verdana"/>
                <a:cs typeface="Verdana"/>
              </a:rPr>
              <a:t>testament</a:t>
            </a:r>
            <a:r>
              <a:rPr dirty="0" sz="1400" spc="-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95">
                <a:solidFill>
                  <a:srgbClr val="FFFFFF"/>
                </a:solidFill>
                <a:latin typeface="Verdana"/>
                <a:cs typeface="Verdana"/>
              </a:rPr>
              <a:t>to</a:t>
            </a:r>
            <a:r>
              <a:rPr dirty="0" sz="1400" spc="-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145">
                <a:solidFill>
                  <a:srgbClr val="FFFFFF"/>
                </a:solidFill>
                <a:latin typeface="Verdana"/>
                <a:cs typeface="Verdana"/>
              </a:rPr>
              <a:t>human</a:t>
            </a:r>
            <a:r>
              <a:rPr dirty="0" sz="1400" spc="-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120">
                <a:solidFill>
                  <a:srgbClr val="FFFFFF"/>
                </a:solidFill>
                <a:latin typeface="Verdana"/>
                <a:cs typeface="Verdana"/>
              </a:rPr>
              <a:t>progress</a:t>
            </a:r>
            <a:r>
              <a:rPr dirty="0" sz="1400" spc="-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60">
                <a:solidFill>
                  <a:srgbClr val="FFFFFF"/>
                </a:solidFill>
                <a:latin typeface="Verdana"/>
                <a:cs typeface="Verdana"/>
              </a:rPr>
              <a:t>in</a:t>
            </a:r>
            <a:r>
              <a:rPr dirty="0" sz="1400" spc="-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95">
                <a:solidFill>
                  <a:srgbClr val="FFFFFF"/>
                </a:solidFill>
                <a:latin typeface="Verdana"/>
                <a:cs typeface="Verdana"/>
              </a:rPr>
              <a:t>health</a:t>
            </a:r>
            <a:r>
              <a:rPr dirty="0" sz="1400" spc="-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12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dirty="0" sz="1400" spc="-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Verdana"/>
                <a:cs typeface="Verdana"/>
              </a:rPr>
              <a:t>living conditions.</a:t>
            </a:r>
            <a:endParaRPr sz="1400">
              <a:latin typeface="Verdana"/>
              <a:cs typeface="Verdana"/>
            </a:endParaRPr>
          </a:p>
        </p:txBody>
      </p:sp>
      <p:grpSp>
        <p:nvGrpSpPr>
          <p:cNvPr id="4" name="object 4" descr=""/>
          <p:cNvGrpSpPr/>
          <p:nvPr/>
        </p:nvGrpSpPr>
        <p:grpSpPr>
          <a:xfrm>
            <a:off x="4986489" y="2285999"/>
            <a:ext cx="933450" cy="3552825"/>
            <a:chOff x="4986489" y="2285999"/>
            <a:chExt cx="933450" cy="3552825"/>
          </a:xfrm>
        </p:grpSpPr>
        <p:sp>
          <p:nvSpPr>
            <p:cNvPr id="5" name="object 5" descr=""/>
            <p:cNvSpPr/>
            <p:nvPr/>
          </p:nvSpPr>
          <p:spPr>
            <a:xfrm>
              <a:off x="5705474" y="2285999"/>
              <a:ext cx="19050" cy="3552825"/>
            </a:xfrm>
            <a:custGeom>
              <a:avLst/>
              <a:gdLst/>
              <a:ahLst/>
              <a:cxnLst/>
              <a:rect l="l" t="t" r="r" b="b"/>
              <a:pathLst>
                <a:path w="19050" h="3552825">
                  <a:moveTo>
                    <a:pt x="12153" y="0"/>
                  </a:moveTo>
                  <a:lnTo>
                    <a:pt x="6896" y="0"/>
                  </a:lnTo>
                  <a:lnTo>
                    <a:pt x="4648" y="927"/>
                  </a:lnTo>
                  <a:lnTo>
                    <a:pt x="927" y="4648"/>
                  </a:lnTo>
                  <a:lnTo>
                    <a:pt x="0" y="6896"/>
                  </a:lnTo>
                  <a:lnTo>
                    <a:pt x="0" y="3543301"/>
                  </a:lnTo>
                  <a:lnTo>
                    <a:pt x="0" y="3545930"/>
                  </a:lnTo>
                  <a:lnTo>
                    <a:pt x="927" y="3548173"/>
                  </a:lnTo>
                  <a:lnTo>
                    <a:pt x="4648" y="3551892"/>
                  </a:lnTo>
                  <a:lnTo>
                    <a:pt x="6896" y="3552821"/>
                  </a:lnTo>
                  <a:lnTo>
                    <a:pt x="12153" y="3552821"/>
                  </a:lnTo>
                  <a:lnTo>
                    <a:pt x="14401" y="3551892"/>
                  </a:lnTo>
                  <a:lnTo>
                    <a:pt x="18122" y="3548173"/>
                  </a:lnTo>
                  <a:lnTo>
                    <a:pt x="19050" y="3545930"/>
                  </a:lnTo>
                  <a:lnTo>
                    <a:pt x="19050" y="6896"/>
                  </a:lnTo>
                  <a:lnTo>
                    <a:pt x="18122" y="4648"/>
                  </a:lnTo>
                  <a:lnTo>
                    <a:pt x="14401" y="927"/>
                  </a:lnTo>
                  <a:lnTo>
                    <a:pt x="12153" y="0"/>
                  </a:lnTo>
                  <a:close/>
                </a:path>
              </a:pathLst>
            </a:custGeom>
            <a:solidFill>
              <a:srgbClr val="FFFFFF">
                <a:alpha val="2391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4986489" y="2486024"/>
              <a:ext cx="542925" cy="19050"/>
            </a:xfrm>
            <a:custGeom>
              <a:avLst/>
              <a:gdLst/>
              <a:ahLst/>
              <a:cxnLst/>
              <a:rect l="l" t="t" r="r" b="b"/>
              <a:pathLst>
                <a:path w="542925" h="19050">
                  <a:moveTo>
                    <a:pt x="536028" y="0"/>
                  </a:moveTo>
                  <a:lnTo>
                    <a:pt x="6896" y="0"/>
                  </a:lnTo>
                  <a:lnTo>
                    <a:pt x="4648" y="927"/>
                  </a:lnTo>
                  <a:lnTo>
                    <a:pt x="927" y="4648"/>
                  </a:lnTo>
                  <a:lnTo>
                    <a:pt x="0" y="6896"/>
                  </a:lnTo>
                  <a:lnTo>
                    <a:pt x="0" y="9525"/>
                  </a:lnTo>
                  <a:lnTo>
                    <a:pt x="0" y="12153"/>
                  </a:lnTo>
                  <a:lnTo>
                    <a:pt x="927" y="14401"/>
                  </a:lnTo>
                  <a:lnTo>
                    <a:pt x="4648" y="18122"/>
                  </a:lnTo>
                  <a:lnTo>
                    <a:pt x="6896" y="19050"/>
                  </a:lnTo>
                  <a:lnTo>
                    <a:pt x="536028" y="19050"/>
                  </a:lnTo>
                  <a:lnTo>
                    <a:pt x="538276" y="18122"/>
                  </a:lnTo>
                  <a:lnTo>
                    <a:pt x="541997" y="14401"/>
                  </a:lnTo>
                  <a:lnTo>
                    <a:pt x="542925" y="12153"/>
                  </a:lnTo>
                  <a:lnTo>
                    <a:pt x="542925" y="6896"/>
                  </a:lnTo>
                  <a:lnTo>
                    <a:pt x="541997" y="4648"/>
                  </a:lnTo>
                  <a:lnTo>
                    <a:pt x="538276" y="927"/>
                  </a:lnTo>
                  <a:lnTo>
                    <a:pt x="536028" y="0"/>
                  </a:lnTo>
                  <a:close/>
                </a:path>
              </a:pathLst>
            </a:custGeom>
            <a:solidFill>
              <a:srgbClr val="F2B32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5519889" y="2295524"/>
              <a:ext cx="390525" cy="390525"/>
            </a:xfrm>
            <a:custGeom>
              <a:avLst/>
              <a:gdLst/>
              <a:ahLst/>
              <a:cxnLst/>
              <a:rect l="l" t="t" r="r" b="b"/>
              <a:pathLst>
                <a:path w="390525" h="390525">
                  <a:moveTo>
                    <a:pt x="195262" y="0"/>
                  </a:moveTo>
                  <a:lnTo>
                    <a:pt x="157162" y="3746"/>
                  </a:lnTo>
                  <a:lnTo>
                    <a:pt x="120535" y="14859"/>
                  </a:lnTo>
                  <a:lnTo>
                    <a:pt x="86779" y="32905"/>
                  </a:lnTo>
                  <a:lnTo>
                    <a:pt x="57188" y="57188"/>
                  </a:lnTo>
                  <a:lnTo>
                    <a:pt x="32905" y="86779"/>
                  </a:lnTo>
                  <a:lnTo>
                    <a:pt x="14859" y="120535"/>
                  </a:lnTo>
                  <a:lnTo>
                    <a:pt x="3746" y="157162"/>
                  </a:lnTo>
                  <a:lnTo>
                    <a:pt x="0" y="195262"/>
                  </a:lnTo>
                  <a:lnTo>
                    <a:pt x="233" y="204851"/>
                  </a:lnTo>
                  <a:lnTo>
                    <a:pt x="5848" y="242718"/>
                  </a:lnTo>
                  <a:lnTo>
                    <a:pt x="18745" y="278757"/>
                  </a:lnTo>
                  <a:lnTo>
                    <a:pt x="38430" y="311589"/>
                  </a:lnTo>
                  <a:lnTo>
                    <a:pt x="64136" y="339954"/>
                  </a:lnTo>
                  <a:lnTo>
                    <a:pt x="94882" y="362753"/>
                  </a:lnTo>
                  <a:lnTo>
                    <a:pt x="129489" y="379116"/>
                  </a:lnTo>
                  <a:lnTo>
                    <a:pt x="166616" y="388414"/>
                  </a:lnTo>
                  <a:lnTo>
                    <a:pt x="195262" y="390525"/>
                  </a:lnTo>
                  <a:lnTo>
                    <a:pt x="204851" y="390291"/>
                  </a:lnTo>
                  <a:lnTo>
                    <a:pt x="242712" y="384665"/>
                  </a:lnTo>
                  <a:lnTo>
                    <a:pt x="278751" y="371774"/>
                  </a:lnTo>
                  <a:lnTo>
                    <a:pt x="311589" y="352094"/>
                  </a:lnTo>
                  <a:lnTo>
                    <a:pt x="339949" y="326386"/>
                  </a:lnTo>
                  <a:lnTo>
                    <a:pt x="362748" y="295635"/>
                  </a:lnTo>
                  <a:lnTo>
                    <a:pt x="379111" y="261035"/>
                  </a:lnTo>
                  <a:lnTo>
                    <a:pt x="388408" y="223896"/>
                  </a:lnTo>
                  <a:lnTo>
                    <a:pt x="390525" y="195262"/>
                  </a:lnTo>
                  <a:lnTo>
                    <a:pt x="390289" y="185667"/>
                  </a:lnTo>
                  <a:lnTo>
                    <a:pt x="384665" y="147801"/>
                  </a:lnTo>
                  <a:lnTo>
                    <a:pt x="371767" y="111766"/>
                  </a:lnTo>
                  <a:lnTo>
                    <a:pt x="352092" y="78935"/>
                  </a:lnTo>
                  <a:lnTo>
                    <a:pt x="326386" y="50575"/>
                  </a:lnTo>
                  <a:lnTo>
                    <a:pt x="295635" y="27771"/>
                  </a:lnTo>
                  <a:lnTo>
                    <a:pt x="261028" y="11406"/>
                  </a:lnTo>
                  <a:lnTo>
                    <a:pt x="223896" y="2110"/>
                  </a:lnTo>
                  <a:lnTo>
                    <a:pt x="195262" y="0"/>
                  </a:lnTo>
                  <a:close/>
                </a:path>
              </a:pathLst>
            </a:custGeom>
            <a:solidFill>
              <a:srgbClr val="00002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5519889" y="2295524"/>
              <a:ext cx="390525" cy="390525"/>
            </a:xfrm>
            <a:custGeom>
              <a:avLst/>
              <a:gdLst/>
              <a:ahLst/>
              <a:cxnLst/>
              <a:rect l="l" t="t" r="r" b="b"/>
              <a:pathLst>
                <a:path w="390525" h="390525">
                  <a:moveTo>
                    <a:pt x="390525" y="195262"/>
                  </a:moveTo>
                  <a:lnTo>
                    <a:pt x="386765" y="233349"/>
                  </a:lnTo>
                  <a:lnTo>
                    <a:pt x="375653" y="269989"/>
                  </a:lnTo>
                  <a:lnTo>
                    <a:pt x="357619" y="303745"/>
                  </a:lnTo>
                  <a:lnTo>
                    <a:pt x="333336" y="333336"/>
                  </a:lnTo>
                  <a:lnTo>
                    <a:pt x="303745" y="357619"/>
                  </a:lnTo>
                  <a:lnTo>
                    <a:pt x="269976" y="375666"/>
                  </a:lnTo>
                  <a:lnTo>
                    <a:pt x="233349" y="386765"/>
                  </a:lnTo>
                  <a:lnTo>
                    <a:pt x="195262" y="390525"/>
                  </a:lnTo>
                  <a:lnTo>
                    <a:pt x="185666" y="390291"/>
                  </a:lnTo>
                  <a:lnTo>
                    <a:pt x="147801" y="384665"/>
                  </a:lnTo>
                  <a:lnTo>
                    <a:pt x="111760" y="371774"/>
                  </a:lnTo>
                  <a:lnTo>
                    <a:pt x="78930" y="352094"/>
                  </a:lnTo>
                  <a:lnTo>
                    <a:pt x="50570" y="326386"/>
                  </a:lnTo>
                  <a:lnTo>
                    <a:pt x="27769" y="295635"/>
                  </a:lnTo>
                  <a:lnTo>
                    <a:pt x="11406" y="261035"/>
                  </a:lnTo>
                  <a:lnTo>
                    <a:pt x="2105" y="223896"/>
                  </a:lnTo>
                  <a:lnTo>
                    <a:pt x="0" y="195262"/>
                  </a:lnTo>
                  <a:lnTo>
                    <a:pt x="233" y="185667"/>
                  </a:lnTo>
                  <a:lnTo>
                    <a:pt x="5848" y="147801"/>
                  </a:lnTo>
                  <a:lnTo>
                    <a:pt x="18745" y="111766"/>
                  </a:lnTo>
                  <a:lnTo>
                    <a:pt x="38430" y="78935"/>
                  </a:lnTo>
                  <a:lnTo>
                    <a:pt x="64136" y="50575"/>
                  </a:lnTo>
                  <a:lnTo>
                    <a:pt x="94882" y="27771"/>
                  </a:lnTo>
                  <a:lnTo>
                    <a:pt x="129489" y="11406"/>
                  </a:lnTo>
                  <a:lnTo>
                    <a:pt x="166616" y="2110"/>
                  </a:lnTo>
                  <a:lnTo>
                    <a:pt x="195262" y="0"/>
                  </a:lnTo>
                  <a:lnTo>
                    <a:pt x="204851" y="235"/>
                  </a:lnTo>
                  <a:lnTo>
                    <a:pt x="242712" y="5848"/>
                  </a:lnTo>
                  <a:lnTo>
                    <a:pt x="278751" y="18750"/>
                  </a:lnTo>
                  <a:lnTo>
                    <a:pt x="311589" y="38432"/>
                  </a:lnTo>
                  <a:lnTo>
                    <a:pt x="339949" y="64138"/>
                  </a:lnTo>
                  <a:lnTo>
                    <a:pt x="362748" y="94884"/>
                  </a:lnTo>
                  <a:lnTo>
                    <a:pt x="379111" y="129489"/>
                  </a:lnTo>
                  <a:lnTo>
                    <a:pt x="388408" y="166621"/>
                  </a:lnTo>
                  <a:lnTo>
                    <a:pt x="390525" y="195262"/>
                  </a:lnTo>
                  <a:close/>
                </a:path>
              </a:pathLst>
            </a:custGeom>
            <a:ln w="19050">
              <a:solidFill>
                <a:srgbClr val="F2B32D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 descr=""/>
          <p:cNvSpPr txBox="1"/>
          <p:nvPr/>
        </p:nvSpPr>
        <p:spPr>
          <a:xfrm>
            <a:off x="5625058" y="2303068"/>
            <a:ext cx="179705" cy="33401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 spc="-50" b="1">
                <a:solidFill>
                  <a:srgbClr val="FFFFFF"/>
                </a:solidFill>
                <a:latin typeface="Trebuchet MS"/>
                <a:cs typeface="Trebuchet MS"/>
              </a:rPr>
              <a:t>1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652195" y="2325690"/>
            <a:ext cx="4164965" cy="123825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algn="r" marR="5080">
              <a:lnSpc>
                <a:spcPct val="100000"/>
              </a:lnSpc>
              <a:spcBef>
                <a:spcPts val="135"/>
              </a:spcBef>
            </a:pPr>
            <a:r>
              <a:rPr dirty="0" sz="1650" b="1">
                <a:solidFill>
                  <a:srgbClr val="FFFFFF"/>
                </a:solidFill>
                <a:latin typeface="Trebuchet MS"/>
                <a:cs typeface="Trebuchet MS"/>
              </a:rPr>
              <a:t>Early</a:t>
            </a:r>
            <a:r>
              <a:rPr dirty="0" sz="1650" spc="-6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50" spc="40" b="1">
                <a:solidFill>
                  <a:srgbClr val="FFFFFF"/>
                </a:solidFill>
                <a:latin typeface="Trebuchet MS"/>
                <a:cs typeface="Trebuchet MS"/>
              </a:rPr>
              <a:t>1900s</a:t>
            </a:r>
            <a:endParaRPr sz="1650">
              <a:latin typeface="Trebuchet MS"/>
              <a:cs typeface="Trebuchet MS"/>
            </a:endParaRPr>
          </a:p>
          <a:p>
            <a:pPr algn="r" marL="12700" marR="5080" indent="241935">
              <a:lnSpc>
                <a:spcPct val="138400"/>
              </a:lnSpc>
              <a:spcBef>
                <a:spcPts val="625"/>
              </a:spcBef>
            </a:pPr>
            <a:r>
              <a:rPr dirty="0" sz="1400" spc="-90">
                <a:solidFill>
                  <a:srgbClr val="FFFFFF"/>
                </a:solidFill>
                <a:latin typeface="Verdana"/>
                <a:cs typeface="Verdana"/>
              </a:rPr>
              <a:t>Global</a:t>
            </a:r>
            <a:r>
              <a:rPr dirty="0" sz="1400" spc="-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135">
                <a:solidFill>
                  <a:srgbClr val="FFFFFF"/>
                </a:solidFill>
                <a:latin typeface="Verdana"/>
                <a:cs typeface="Verdana"/>
              </a:rPr>
              <a:t>average</a:t>
            </a:r>
            <a:r>
              <a:rPr dirty="0" sz="1400" spc="-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45">
                <a:solidFill>
                  <a:srgbClr val="FFFFFF"/>
                </a:solidFill>
                <a:latin typeface="Verdana"/>
                <a:cs typeface="Verdana"/>
              </a:rPr>
              <a:t>life</a:t>
            </a:r>
            <a:r>
              <a:rPr dirty="0" sz="1400" spc="-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125">
                <a:solidFill>
                  <a:srgbClr val="FFFFFF"/>
                </a:solidFill>
                <a:latin typeface="Verdana"/>
                <a:cs typeface="Verdana"/>
              </a:rPr>
              <a:t>expectancy</a:t>
            </a:r>
            <a:r>
              <a:rPr dirty="0" sz="1400" spc="-13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125">
                <a:solidFill>
                  <a:srgbClr val="FFFFFF"/>
                </a:solidFill>
                <a:latin typeface="Verdana"/>
                <a:cs typeface="Verdana"/>
              </a:rPr>
              <a:t>hovered</a:t>
            </a:r>
            <a:r>
              <a:rPr dirty="0" sz="1400" spc="-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120">
                <a:solidFill>
                  <a:srgbClr val="FFFFFF"/>
                </a:solidFill>
                <a:latin typeface="Verdana"/>
                <a:cs typeface="Verdana"/>
              </a:rPr>
              <a:t>around</a:t>
            </a:r>
            <a:r>
              <a:rPr dirty="0" sz="1400" spc="-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25" b="1">
                <a:solidFill>
                  <a:srgbClr val="FFFFFF"/>
                </a:solidFill>
                <a:latin typeface="Tahoma"/>
                <a:cs typeface="Tahoma"/>
              </a:rPr>
              <a:t>32 </a:t>
            </a:r>
            <a:r>
              <a:rPr dirty="0" sz="1400" spc="-145" b="1">
                <a:solidFill>
                  <a:srgbClr val="FFFFFF"/>
                </a:solidFill>
                <a:latin typeface="Tahoma"/>
                <a:cs typeface="Tahoma"/>
              </a:rPr>
              <a:t>years</a:t>
            </a:r>
            <a:r>
              <a:rPr dirty="0" sz="1400" spc="-145">
                <a:solidFill>
                  <a:srgbClr val="FFFFFF"/>
                </a:solidFill>
                <a:latin typeface="Verdana"/>
                <a:cs typeface="Verdana"/>
              </a:rPr>
              <a:t>,</a:t>
            </a:r>
            <a:r>
              <a:rPr dirty="0" sz="1400" spc="-20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100">
                <a:solidFill>
                  <a:srgbClr val="FFFFFF"/>
                </a:solidFill>
                <a:latin typeface="Verdana"/>
                <a:cs typeface="Verdana"/>
              </a:rPr>
              <a:t>primarily</a:t>
            </a:r>
            <a:r>
              <a:rPr dirty="0" sz="1400" spc="-1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120">
                <a:solidFill>
                  <a:srgbClr val="FFFFFF"/>
                </a:solidFill>
                <a:latin typeface="Verdana"/>
                <a:cs typeface="Verdana"/>
              </a:rPr>
              <a:t>due</a:t>
            </a:r>
            <a:r>
              <a:rPr dirty="0" sz="1400" spc="-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95">
                <a:solidFill>
                  <a:srgbClr val="FFFFFF"/>
                </a:solidFill>
                <a:latin typeface="Verdana"/>
                <a:cs typeface="Verdana"/>
              </a:rPr>
              <a:t>to</a:t>
            </a:r>
            <a:r>
              <a:rPr dirty="0" sz="1400" spc="-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90">
                <a:solidFill>
                  <a:srgbClr val="FFFFFF"/>
                </a:solidFill>
                <a:latin typeface="Verdana"/>
                <a:cs typeface="Verdana"/>
              </a:rPr>
              <a:t>high</a:t>
            </a:r>
            <a:r>
              <a:rPr dirty="0" sz="1400" spc="-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85">
                <a:solidFill>
                  <a:srgbClr val="FFFFFF"/>
                </a:solidFill>
                <a:latin typeface="Verdana"/>
                <a:cs typeface="Verdana"/>
              </a:rPr>
              <a:t>infant</a:t>
            </a:r>
            <a:r>
              <a:rPr dirty="0" sz="1400" spc="-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95">
                <a:solidFill>
                  <a:srgbClr val="FFFFFF"/>
                </a:solidFill>
                <a:latin typeface="Verdana"/>
                <a:cs typeface="Verdana"/>
              </a:rPr>
              <a:t>mortality</a:t>
            </a:r>
            <a:r>
              <a:rPr dirty="0" sz="1400" spc="-1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125">
                <a:solidFill>
                  <a:srgbClr val="FFFFFF"/>
                </a:solidFill>
                <a:latin typeface="Verdana"/>
                <a:cs typeface="Verdana"/>
              </a:rPr>
              <a:t>rates</a:t>
            </a:r>
            <a:r>
              <a:rPr dirty="0" sz="1400" spc="-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25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endParaRPr sz="1400">
              <a:latin typeface="Verdana"/>
              <a:cs typeface="Verdana"/>
            </a:endParaRPr>
          </a:p>
          <a:p>
            <a:pPr algn="r" marR="5080">
              <a:lnSpc>
                <a:spcPct val="100000"/>
              </a:lnSpc>
              <a:spcBef>
                <a:spcPts val="570"/>
              </a:spcBef>
            </a:pPr>
            <a:r>
              <a:rPr dirty="0" sz="1400" spc="-85">
                <a:solidFill>
                  <a:srgbClr val="FFFFFF"/>
                </a:solidFill>
                <a:latin typeface="Verdana"/>
                <a:cs typeface="Verdana"/>
              </a:rPr>
              <a:t>infectious</a:t>
            </a:r>
            <a:r>
              <a:rPr dirty="0" sz="1400" spc="-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Verdana"/>
                <a:cs typeface="Verdana"/>
              </a:rPr>
              <a:t>diseases.</a:t>
            </a:r>
            <a:endParaRPr sz="1400">
              <a:latin typeface="Verdana"/>
              <a:cs typeface="Verdana"/>
            </a:endParaRPr>
          </a:p>
        </p:txBody>
      </p:sp>
      <p:grpSp>
        <p:nvGrpSpPr>
          <p:cNvPr id="11" name="object 11" descr=""/>
          <p:cNvGrpSpPr/>
          <p:nvPr/>
        </p:nvGrpSpPr>
        <p:grpSpPr>
          <a:xfrm>
            <a:off x="5510060" y="3381375"/>
            <a:ext cx="933450" cy="409575"/>
            <a:chOff x="5510060" y="3381375"/>
            <a:chExt cx="933450" cy="409575"/>
          </a:xfrm>
        </p:grpSpPr>
        <p:sp>
          <p:nvSpPr>
            <p:cNvPr id="12" name="object 12" descr=""/>
            <p:cNvSpPr/>
            <p:nvPr/>
          </p:nvSpPr>
          <p:spPr>
            <a:xfrm>
              <a:off x="5900585" y="3571875"/>
              <a:ext cx="542925" cy="19050"/>
            </a:xfrm>
            <a:custGeom>
              <a:avLst/>
              <a:gdLst/>
              <a:ahLst/>
              <a:cxnLst/>
              <a:rect l="l" t="t" r="r" b="b"/>
              <a:pathLst>
                <a:path w="542925" h="19050">
                  <a:moveTo>
                    <a:pt x="536028" y="0"/>
                  </a:moveTo>
                  <a:lnTo>
                    <a:pt x="6896" y="0"/>
                  </a:lnTo>
                  <a:lnTo>
                    <a:pt x="4648" y="927"/>
                  </a:lnTo>
                  <a:lnTo>
                    <a:pt x="927" y="4648"/>
                  </a:lnTo>
                  <a:lnTo>
                    <a:pt x="0" y="6896"/>
                  </a:lnTo>
                  <a:lnTo>
                    <a:pt x="0" y="9525"/>
                  </a:lnTo>
                  <a:lnTo>
                    <a:pt x="0" y="12153"/>
                  </a:lnTo>
                  <a:lnTo>
                    <a:pt x="927" y="14401"/>
                  </a:lnTo>
                  <a:lnTo>
                    <a:pt x="4648" y="18122"/>
                  </a:lnTo>
                  <a:lnTo>
                    <a:pt x="6896" y="19050"/>
                  </a:lnTo>
                  <a:lnTo>
                    <a:pt x="536028" y="19050"/>
                  </a:lnTo>
                  <a:lnTo>
                    <a:pt x="538276" y="18122"/>
                  </a:lnTo>
                  <a:lnTo>
                    <a:pt x="541997" y="14401"/>
                  </a:lnTo>
                  <a:lnTo>
                    <a:pt x="542925" y="12153"/>
                  </a:lnTo>
                  <a:lnTo>
                    <a:pt x="542925" y="6896"/>
                  </a:lnTo>
                  <a:lnTo>
                    <a:pt x="541997" y="4648"/>
                  </a:lnTo>
                  <a:lnTo>
                    <a:pt x="538276" y="927"/>
                  </a:lnTo>
                  <a:lnTo>
                    <a:pt x="536028" y="0"/>
                  </a:lnTo>
                  <a:close/>
                </a:path>
              </a:pathLst>
            </a:custGeom>
            <a:solidFill>
              <a:srgbClr val="D7415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5519585" y="3390900"/>
              <a:ext cx="390525" cy="390525"/>
            </a:xfrm>
            <a:custGeom>
              <a:avLst/>
              <a:gdLst/>
              <a:ahLst/>
              <a:cxnLst/>
              <a:rect l="l" t="t" r="r" b="b"/>
              <a:pathLst>
                <a:path w="390525" h="390525">
                  <a:moveTo>
                    <a:pt x="195262" y="0"/>
                  </a:moveTo>
                  <a:lnTo>
                    <a:pt x="157175" y="3746"/>
                  </a:lnTo>
                  <a:lnTo>
                    <a:pt x="120548" y="14859"/>
                  </a:lnTo>
                  <a:lnTo>
                    <a:pt x="86779" y="32905"/>
                  </a:lnTo>
                  <a:lnTo>
                    <a:pt x="57188" y="57188"/>
                  </a:lnTo>
                  <a:lnTo>
                    <a:pt x="32905" y="86779"/>
                  </a:lnTo>
                  <a:lnTo>
                    <a:pt x="14871" y="120535"/>
                  </a:lnTo>
                  <a:lnTo>
                    <a:pt x="3759" y="157162"/>
                  </a:lnTo>
                  <a:lnTo>
                    <a:pt x="0" y="195262"/>
                  </a:lnTo>
                  <a:lnTo>
                    <a:pt x="235" y="204851"/>
                  </a:lnTo>
                  <a:lnTo>
                    <a:pt x="5854" y="242718"/>
                  </a:lnTo>
                  <a:lnTo>
                    <a:pt x="18755" y="278757"/>
                  </a:lnTo>
                  <a:lnTo>
                    <a:pt x="38432" y="311589"/>
                  </a:lnTo>
                  <a:lnTo>
                    <a:pt x="64138" y="339954"/>
                  </a:lnTo>
                  <a:lnTo>
                    <a:pt x="94889" y="362753"/>
                  </a:lnTo>
                  <a:lnTo>
                    <a:pt x="129494" y="379116"/>
                  </a:lnTo>
                  <a:lnTo>
                    <a:pt x="166628" y="388414"/>
                  </a:lnTo>
                  <a:lnTo>
                    <a:pt x="195262" y="390525"/>
                  </a:lnTo>
                  <a:lnTo>
                    <a:pt x="204858" y="390291"/>
                  </a:lnTo>
                  <a:lnTo>
                    <a:pt x="242723" y="384665"/>
                  </a:lnTo>
                  <a:lnTo>
                    <a:pt x="278764" y="371774"/>
                  </a:lnTo>
                  <a:lnTo>
                    <a:pt x="311594" y="352094"/>
                  </a:lnTo>
                  <a:lnTo>
                    <a:pt x="339954" y="326386"/>
                  </a:lnTo>
                  <a:lnTo>
                    <a:pt x="362755" y="295635"/>
                  </a:lnTo>
                  <a:lnTo>
                    <a:pt x="379118" y="261035"/>
                  </a:lnTo>
                  <a:lnTo>
                    <a:pt x="388419" y="223896"/>
                  </a:lnTo>
                  <a:lnTo>
                    <a:pt x="390525" y="195262"/>
                  </a:lnTo>
                  <a:lnTo>
                    <a:pt x="390291" y="185667"/>
                  </a:lnTo>
                  <a:lnTo>
                    <a:pt x="384676" y="147801"/>
                  </a:lnTo>
                  <a:lnTo>
                    <a:pt x="371780" y="111766"/>
                  </a:lnTo>
                  <a:lnTo>
                    <a:pt x="352094" y="78935"/>
                  </a:lnTo>
                  <a:lnTo>
                    <a:pt x="326388" y="50570"/>
                  </a:lnTo>
                  <a:lnTo>
                    <a:pt x="295642" y="27771"/>
                  </a:lnTo>
                  <a:lnTo>
                    <a:pt x="261035" y="11406"/>
                  </a:lnTo>
                  <a:lnTo>
                    <a:pt x="223908" y="2110"/>
                  </a:lnTo>
                  <a:lnTo>
                    <a:pt x="195262" y="0"/>
                  </a:lnTo>
                  <a:close/>
                </a:path>
              </a:pathLst>
            </a:custGeom>
            <a:solidFill>
              <a:srgbClr val="00002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5519585" y="3390900"/>
              <a:ext cx="390525" cy="390525"/>
            </a:xfrm>
            <a:custGeom>
              <a:avLst/>
              <a:gdLst/>
              <a:ahLst/>
              <a:cxnLst/>
              <a:rect l="l" t="t" r="r" b="b"/>
              <a:pathLst>
                <a:path w="390525" h="390525">
                  <a:moveTo>
                    <a:pt x="390525" y="195262"/>
                  </a:moveTo>
                  <a:lnTo>
                    <a:pt x="386778" y="233349"/>
                  </a:lnTo>
                  <a:lnTo>
                    <a:pt x="375666" y="269989"/>
                  </a:lnTo>
                  <a:lnTo>
                    <a:pt x="357619" y="303745"/>
                  </a:lnTo>
                  <a:lnTo>
                    <a:pt x="333336" y="333336"/>
                  </a:lnTo>
                  <a:lnTo>
                    <a:pt x="303745" y="357619"/>
                  </a:lnTo>
                  <a:lnTo>
                    <a:pt x="269989" y="375666"/>
                  </a:lnTo>
                  <a:lnTo>
                    <a:pt x="233362" y="386765"/>
                  </a:lnTo>
                  <a:lnTo>
                    <a:pt x="195262" y="390525"/>
                  </a:lnTo>
                  <a:lnTo>
                    <a:pt x="185673" y="390291"/>
                  </a:lnTo>
                  <a:lnTo>
                    <a:pt x="147807" y="384665"/>
                  </a:lnTo>
                  <a:lnTo>
                    <a:pt x="111773" y="371774"/>
                  </a:lnTo>
                  <a:lnTo>
                    <a:pt x="78935" y="352094"/>
                  </a:lnTo>
                  <a:lnTo>
                    <a:pt x="50575" y="326386"/>
                  </a:lnTo>
                  <a:lnTo>
                    <a:pt x="27771" y="295635"/>
                  </a:lnTo>
                  <a:lnTo>
                    <a:pt x="11411" y="261035"/>
                  </a:lnTo>
                  <a:lnTo>
                    <a:pt x="2116" y="223896"/>
                  </a:lnTo>
                  <a:lnTo>
                    <a:pt x="0" y="195262"/>
                  </a:lnTo>
                  <a:lnTo>
                    <a:pt x="235" y="185667"/>
                  </a:lnTo>
                  <a:lnTo>
                    <a:pt x="5854" y="147801"/>
                  </a:lnTo>
                  <a:lnTo>
                    <a:pt x="18755" y="111766"/>
                  </a:lnTo>
                  <a:lnTo>
                    <a:pt x="38432" y="78935"/>
                  </a:lnTo>
                  <a:lnTo>
                    <a:pt x="64138" y="50570"/>
                  </a:lnTo>
                  <a:lnTo>
                    <a:pt x="94889" y="27771"/>
                  </a:lnTo>
                  <a:lnTo>
                    <a:pt x="129494" y="11406"/>
                  </a:lnTo>
                  <a:lnTo>
                    <a:pt x="166628" y="2110"/>
                  </a:lnTo>
                  <a:lnTo>
                    <a:pt x="195262" y="0"/>
                  </a:lnTo>
                  <a:lnTo>
                    <a:pt x="204858" y="235"/>
                  </a:lnTo>
                  <a:lnTo>
                    <a:pt x="242723" y="5848"/>
                  </a:lnTo>
                  <a:lnTo>
                    <a:pt x="278764" y="18750"/>
                  </a:lnTo>
                  <a:lnTo>
                    <a:pt x="311594" y="38430"/>
                  </a:lnTo>
                  <a:lnTo>
                    <a:pt x="339954" y="64138"/>
                  </a:lnTo>
                  <a:lnTo>
                    <a:pt x="362755" y="94884"/>
                  </a:lnTo>
                  <a:lnTo>
                    <a:pt x="379118" y="129489"/>
                  </a:lnTo>
                  <a:lnTo>
                    <a:pt x="388419" y="166621"/>
                  </a:lnTo>
                  <a:lnTo>
                    <a:pt x="390525" y="195262"/>
                  </a:lnTo>
                  <a:close/>
                </a:path>
              </a:pathLst>
            </a:custGeom>
            <a:ln w="19050">
              <a:solidFill>
                <a:srgbClr val="D7415E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 descr=""/>
          <p:cNvSpPr txBox="1"/>
          <p:nvPr/>
        </p:nvSpPr>
        <p:spPr>
          <a:xfrm>
            <a:off x="5625058" y="3398443"/>
            <a:ext cx="179705" cy="33401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 spc="-50" b="1">
                <a:solidFill>
                  <a:srgbClr val="FFFFFF"/>
                </a:solidFill>
                <a:latin typeface="Trebuchet MS"/>
                <a:cs typeface="Trebuchet MS"/>
              </a:rPr>
              <a:t>2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6613128" y="3411540"/>
            <a:ext cx="3974465" cy="95250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650" spc="55" b="1">
                <a:solidFill>
                  <a:srgbClr val="FFFFFF"/>
                </a:solidFill>
                <a:latin typeface="Trebuchet MS"/>
                <a:cs typeface="Trebuchet MS"/>
              </a:rPr>
              <a:t>Mid-</a:t>
            </a:r>
            <a:r>
              <a:rPr dirty="0" sz="1650" b="1">
                <a:solidFill>
                  <a:srgbClr val="FFFFFF"/>
                </a:solidFill>
                <a:latin typeface="Trebuchet MS"/>
                <a:cs typeface="Trebuchet MS"/>
              </a:rPr>
              <a:t>20th</a:t>
            </a:r>
            <a:r>
              <a:rPr dirty="0" sz="1650" spc="5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50" spc="-10" b="1">
                <a:solidFill>
                  <a:srgbClr val="FFFFFF"/>
                </a:solidFill>
                <a:latin typeface="Trebuchet MS"/>
                <a:cs typeface="Trebuchet MS"/>
              </a:rPr>
              <a:t>Century</a:t>
            </a:r>
            <a:endParaRPr sz="1650">
              <a:latin typeface="Trebuchet MS"/>
              <a:cs typeface="Trebuchet MS"/>
            </a:endParaRPr>
          </a:p>
          <a:p>
            <a:pPr marL="12700" marR="5080">
              <a:lnSpc>
                <a:spcPct val="133900"/>
              </a:lnSpc>
              <a:spcBef>
                <a:spcPts val="775"/>
              </a:spcBef>
            </a:pPr>
            <a:r>
              <a:rPr dirty="0" sz="1400" spc="-130">
                <a:solidFill>
                  <a:srgbClr val="FFFFFF"/>
                </a:solidFill>
                <a:latin typeface="Verdana"/>
                <a:cs typeface="Verdana"/>
              </a:rPr>
              <a:t>Advances</a:t>
            </a:r>
            <a:r>
              <a:rPr dirty="0" sz="1400" spc="-5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60">
                <a:solidFill>
                  <a:srgbClr val="FFFFFF"/>
                </a:solidFill>
                <a:latin typeface="Verdana"/>
                <a:cs typeface="Verdana"/>
              </a:rPr>
              <a:t>in</a:t>
            </a:r>
            <a:r>
              <a:rPr dirty="0" sz="1400" spc="-5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95">
                <a:solidFill>
                  <a:srgbClr val="FFFFFF"/>
                </a:solidFill>
                <a:latin typeface="Verdana"/>
                <a:cs typeface="Verdana"/>
              </a:rPr>
              <a:t>antibiotics,</a:t>
            </a:r>
            <a:r>
              <a:rPr dirty="0" sz="1400" spc="-21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125">
                <a:solidFill>
                  <a:srgbClr val="FFFFFF"/>
                </a:solidFill>
                <a:latin typeface="Verdana"/>
                <a:cs typeface="Verdana"/>
              </a:rPr>
              <a:t>vaccines,</a:t>
            </a:r>
            <a:r>
              <a:rPr dirty="0" sz="1400" spc="-1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12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dirty="0" sz="1400" spc="-5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75">
                <a:solidFill>
                  <a:srgbClr val="FFFFFF"/>
                </a:solidFill>
                <a:latin typeface="Verdana"/>
                <a:cs typeface="Verdana"/>
              </a:rPr>
              <a:t>public</a:t>
            </a:r>
            <a:r>
              <a:rPr dirty="0" sz="1400" spc="-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40">
                <a:solidFill>
                  <a:srgbClr val="FFFFFF"/>
                </a:solidFill>
                <a:latin typeface="Verdana"/>
                <a:cs typeface="Verdana"/>
              </a:rPr>
              <a:t>health </a:t>
            </a:r>
            <a:r>
              <a:rPr dirty="0" sz="1400" spc="-80">
                <a:solidFill>
                  <a:srgbClr val="FFFFFF"/>
                </a:solidFill>
                <a:latin typeface="Verdana"/>
                <a:cs typeface="Verdana"/>
              </a:rPr>
              <a:t>initiatives </a:t>
            </a:r>
            <a:r>
              <a:rPr dirty="0" sz="1400" spc="-70">
                <a:solidFill>
                  <a:srgbClr val="FFFFFF"/>
                </a:solidFill>
                <a:latin typeface="Verdana"/>
                <a:cs typeface="Verdana"/>
              </a:rPr>
              <a:t>led</a:t>
            </a:r>
            <a:r>
              <a:rPr dirty="0" sz="1400" spc="-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95">
                <a:solidFill>
                  <a:srgbClr val="FFFFFF"/>
                </a:solidFill>
                <a:latin typeface="Verdana"/>
                <a:cs typeface="Verdana"/>
              </a:rPr>
              <a:t>to</a:t>
            </a:r>
            <a:r>
              <a:rPr dirty="0" sz="1400" spc="-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80">
                <a:solidFill>
                  <a:srgbClr val="FFFFFF"/>
                </a:solidFill>
                <a:latin typeface="Verdana"/>
                <a:cs typeface="Verdana"/>
              </a:rPr>
              <a:t>significant</a:t>
            </a:r>
            <a:r>
              <a:rPr dirty="0" sz="1400" spc="-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20">
                <a:solidFill>
                  <a:srgbClr val="FFFFFF"/>
                </a:solidFill>
                <a:latin typeface="Verdana"/>
                <a:cs typeface="Verdana"/>
              </a:rPr>
              <a:t>increases.</a:t>
            </a:r>
            <a:endParaRPr sz="1400">
              <a:latin typeface="Verdana"/>
              <a:cs typeface="Verdana"/>
            </a:endParaRPr>
          </a:p>
        </p:txBody>
      </p:sp>
      <p:grpSp>
        <p:nvGrpSpPr>
          <p:cNvPr id="17" name="object 17" descr=""/>
          <p:cNvGrpSpPr/>
          <p:nvPr/>
        </p:nvGrpSpPr>
        <p:grpSpPr>
          <a:xfrm>
            <a:off x="4986489" y="4324350"/>
            <a:ext cx="933450" cy="409575"/>
            <a:chOff x="4986489" y="4324350"/>
            <a:chExt cx="933450" cy="409575"/>
          </a:xfrm>
        </p:grpSpPr>
        <p:sp>
          <p:nvSpPr>
            <p:cNvPr id="18" name="object 18" descr=""/>
            <p:cNvSpPr/>
            <p:nvPr/>
          </p:nvSpPr>
          <p:spPr>
            <a:xfrm>
              <a:off x="4986489" y="4514850"/>
              <a:ext cx="542925" cy="19050"/>
            </a:xfrm>
            <a:custGeom>
              <a:avLst/>
              <a:gdLst/>
              <a:ahLst/>
              <a:cxnLst/>
              <a:rect l="l" t="t" r="r" b="b"/>
              <a:pathLst>
                <a:path w="542925" h="19050">
                  <a:moveTo>
                    <a:pt x="536028" y="0"/>
                  </a:moveTo>
                  <a:lnTo>
                    <a:pt x="6896" y="0"/>
                  </a:lnTo>
                  <a:lnTo>
                    <a:pt x="4648" y="927"/>
                  </a:lnTo>
                  <a:lnTo>
                    <a:pt x="927" y="4648"/>
                  </a:lnTo>
                  <a:lnTo>
                    <a:pt x="0" y="6896"/>
                  </a:lnTo>
                  <a:lnTo>
                    <a:pt x="0" y="9525"/>
                  </a:lnTo>
                  <a:lnTo>
                    <a:pt x="0" y="12153"/>
                  </a:lnTo>
                  <a:lnTo>
                    <a:pt x="927" y="14401"/>
                  </a:lnTo>
                  <a:lnTo>
                    <a:pt x="4648" y="18122"/>
                  </a:lnTo>
                  <a:lnTo>
                    <a:pt x="6896" y="19050"/>
                  </a:lnTo>
                  <a:lnTo>
                    <a:pt x="536028" y="19050"/>
                  </a:lnTo>
                  <a:lnTo>
                    <a:pt x="538276" y="18122"/>
                  </a:lnTo>
                  <a:lnTo>
                    <a:pt x="541997" y="14401"/>
                  </a:lnTo>
                  <a:lnTo>
                    <a:pt x="542925" y="12153"/>
                  </a:lnTo>
                  <a:lnTo>
                    <a:pt x="542925" y="6896"/>
                  </a:lnTo>
                  <a:lnTo>
                    <a:pt x="541997" y="4648"/>
                  </a:lnTo>
                  <a:lnTo>
                    <a:pt x="538276" y="927"/>
                  </a:lnTo>
                  <a:lnTo>
                    <a:pt x="536028" y="0"/>
                  </a:lnTo>
                  <a:close/>
                </a:path>
              </a:pathLst>
            </a:custGeom>
            <a:solidFill>
              <a:srgbClr val="DD785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5519889" y="4333875"/>
              <a:ext cx="390525" cy="390525"/>
            </a:xfrm>
            <a:custGeom>
              <a:avLst/>
              <a:gdLst/>
              <a:ahLst/>
              <a:cxnLst/>
              <a:rect l="l" t="t" r="r" b="b"/>
              <a:pathLst>
                <a:path w="390525" h="390525">
                  <a:moveTo>
                    <a:pt x="195262" y="0"/>
                  </a:moveTo>
                  <a:lnTo>
                    <a:pt x="157162" y="3746"/>
                  </a:lnTo>
                  <a:lnTo>
                    <a:pt x="120535" y="14859"/>
                  </a:lnTo>
                  <a:lnTo>
                    <a:pt x="86779" y="32905"/>
                  </a:lnTo>
                  <a:lnTo>
                    <a:pt x="57188" y="57188"/>
                  </a:lnTo>
                  <a:lnTo>
                    <a:pt x="32905" y="86779"/>
                  </a:lnTo>
                  <a:lnTo>
                    <a:pt x="14859" y="120535"/>
                  </a:lnTo>
                  <a:lnTo>
                    <a:pt x="3746" y="157162"/>
                  </a:lnTo>
                  <a:lnTo>
                    <a:pt x="0" y="195262"/>
                  </a:lnTo>
                  <a:lnTo>
                    <a:pt x="233" y="204851"/>
                  </a:lnTo>
                  <a:lnTo>
                    <a:pt x="5848" y="242718"/>
                  </a:lnTo>
                  <a:lnTo>
                    <a:pt x="18745" y="278757"/>
                  </a:lnTo>
                  <a:lnTo>
                    <a:pt x="38430" y="311589"/>
                  </a:lnTo>
                  <a:lnTo>
                    <a:pt x="64136" y="339954"/>
                  </a:lnTo>
                  <a:lnTo>
                    <a:pt x="94882" y="362753"/>
                  </a:lnTo>
                  <a:lnTo>
                    <a:pt x="129489" y="379116"/>
                  </a:lnTo>
                  <a:lnTo>
                    <a:pt x="166616" y="388414"/>
                  </a:lnTo>
                  <a:lnTo>
                    <a:pt x="195262" y="390525"/>
                  </a:lnTo>
                  <a:lnTo>
                    <a:pt x="204851" y="390291"/>
                  </a:lnTo>
                  <a:lnTo>
                    <a:pt x="242712" y="384665"/>
                  </a:lnTo>
                  <a:lnTo>
                    <a:pt x="278751" y="371774"/>
                  </a:lnTo>
                  <a:lnTo>
                    <a:pt x="311589" y="352094"/>
                  </a:lnTo>
                  <a:lnTo>
                    <a:pt x="339949" y="326386"/>
                  </a:lnTo>
                  <a:lnTo>
                    <a:pt x="362748" y="295635"/>
                  </a:lnTo>
                  <a:lnTo>
                    <a:pt x="379111" y="261035"/>
                  </a:lnTo>
                  <a:lnTo>
                    <a:pt x="388408" y="223896"/>
                  </a:lnTo>
                  <a:lnTo>
                    <a:pt x="390525" y="195262"/>
                  </a:lnTo>
                  <a:lnTo>
                    <a:pt x="390289" y="185667"/>
                  </a:lnTo>
                  <a:lnTo>
                    <a:pt x="384665" y="147801"/>
                  </a:lnTo>
                  <a:lnTo>
                    <a:pt x="371767" y="111766"/>
                  </a:lnTo>
                  <a:lnTo>
                    <a:pt x="352092" y="78935"/>
                  </a:lnTo>
                  <a:lnTo>
                    <a:pt x="326386" y="50570"/>
                  </a:lnTo>
                  <a:lnTo>
                    <a:pt x="295635" y="27771"/>
                  </a:lnTo>
                  <a:lnTo>
                    <a:pt x="261028" y="11406"/>
                  </a:lnTo>
                  <a:lnTo>
                    <a:pt x="223896" y="2110"/>
                  </a:lnTo>
                  <a:lnTo>
                    <a:pt x="195262" y="0"/>
                  </a:lnTo>
                  <a:close/>
                </a:path>
              </a:pathLst>
            </a:custGeom>
            <a:solidFill>
              <a:srgbClr val="00002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5519889" y="4333875"/>
              <a:ext cx="390525" cy="390525"/>
            </a:xfrm>
            <a:custGeom>
              <a:avLst/>
              <a:gdLst/>
              <a:ahLst/>
              <a:cxnLst/>
              <a:rect l="l" t="t" r="r" b="b"/>
              <a:pathLst>
                <a:path w="390525" h="390525">
                  <a:moveTo>
                    <a:pt x="390525" y="195262"/>
                  </a:moveTo>
                  <a:lnTo>
                    <a:pt x="386765" y="233349"/>
                  </a:lnTo>
                  <a:lnTo>
                    <a:pt x="375653" y="269989"/>
                  </a:lnTo>
                  <a:lnTo>
                    <a:pt x="357619" y="303745"/>
                  </a:lnTo>
                  <a:lnTo>
                    <a:pt x="333336" y="333336"/>
                  </a:lnTo>
                  <a:lnTo>
                    <a:pt x="303745" y="357619"/>
                  </a:lnTo>
                  <a:lnTo>
                    <a:pt x="269976" y="375666"/>
                  </a:lnTo>
                  <a:lnTo>
                    <a:pt x="233349" y="386765"/>
                  </a:lnTo>
                  <a:lnTo>
                    <a:pt x="195262" y="390525"/>
                  </a:lnTo>
                  <a:lnTo>
                    <a:pt x="185666" y="390291"/>
                  </a:lnTo>
                  <a:lnTo>
                    <a:pt x="147801" y="384665"/>
                  </a:lnTo>
                  <a:lnTo>
                    <a:pt x="111760" y="371774"/>
                  </a:lnTo>
                  <a:lnTo>
                    <a:pt x="78930" y="352094"/>
                  </a:lnTo>
                  <a:lnTo>
                    <a:pt x="50570" y="326386"/>
                  </a:lnTo>
                  <a:lnTo>
                    <a:pt x="27769" y="295635"/>
                  </a:lnTo>
                  <a:lnTo>
                    <a:pt x="11406" y="261035"/>
                  </a:lnTo>
                  <a:lnTo>
                    <a:pt x="2105" y="223896"/>
                  </a:lnTo>
                  <a:lnTo>
                    <a:pt x="0" y="195262"/>
                  </a:lnTo>
                  <a:lnTo>
                    <a:pt x="233" y="185667"/>
                  </a:lnTo>
                  <a:lnTo>
                    <a:pt x="5848" y="147801"/>
                  </a:lnTo>
                  <a:lnTo>
                    <a:pt x="18745" y="111766"/>
                  </a:lnTo>
                  <a:lnTo>
                    <a:pt x="38430" y="78935"/>
                  </a:lnTo>
                  <a:lnTo>
                    <a:pt x="64136" y="50570"/>
                  </a:lnTo>
                  <a:lnTo>
                    <a:pt x="94882" y="27771"/>
                  </a:lnTo>
                  <a:lnTo>
                    <a:pt x="129489" y="11406"/>
                  </a:lnTo>
                  <a:lnTo>
                    <a:pt x="166616" y="2110"/>
                  </a:lnTo>
                  <a:lnTo>
                    <a:pt x="195262" y="0"/>
                  </a:lnTo>
                  <a:lnTo>
                    <a:pt x="204851" y="235"/>
                  </a:lnTo>
                  <a:lnTo>
                    <a:pt x="242712" y="5848"/>
                  </a:lnTo>
                  <a:lnTo>
                    <a:pt x="278751" y="18750"/>
                  </a:lnTo>
                  <a:lnTo>
                    <a:pt x="311589" y="38430"/>
                  </a:lnTo>
                  <a:lnTo>
                    <a:pt x="339949" y="64138"/>
                  </a:lnTo>
                  <a:lnTo>
                    <a:pt x="362748" y="94884"/>
                  </a:lnTo>
                  <a:lnTo>
                    <a:pt x="379111" y="129489"/>
                  </a:lnTo>
                  <a:lnTo>
                    <a:pt x="388408" y="166621"/>
                  </a:lnTo>
                  <a:lnTo>
                    <a:pt x="390525" y="195262"/>
                  </a:lnTo>
                  <a:close/>
                </a:path>
              </a:pathLst>
            </a:custGeom>
            <a:ln w="19050">
              <a:solidFill>
                <a:srgbClr val="DD785E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1" name="object 21" descr=""/>
          <p:cNvSpPr txBox="1"/>
          <p:nvPr/>
        </p:nvSpPr>
        <p:spPr>
          <a:xfrm>
            <a:off x="5625058" y="4341418"/>
            <a:ext cx="179705" cy="33401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 spc="-50" b="1">
                <a:solidFill>
                  <a:srgbClr val="FFFFFF"/>
                </a:solidFill>
                <a:latin typeface="Trebuchet MS"/>
                <a:cs typeface="Trebuchet MS"/>
              </a:rPr>
              <a:t>3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22" name="object 22" descr=""/>
          <p:cNvSpPr txBox="1"/>
          <p:nvPr/>
        </p:nvSpPr>
        <p:spPr>
          <a:xfrm>
            <a:off x="854231" y="4354515"/>
            <a:ext cx="3963035" cy="95250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algn="r" marR="5080">
              <a:lnSpc>
                <a:spcPct val="100000"/>
              </a:lnSpc>
              <a:spcBef>
                <a:spcPts val="135"/>
              </a:spcBef>
            </a:pPr>
            <a:r>
              <a:rPr dirty="0" sz="1650" spc="-20" b="1">
                <a:solidFill>
                  <a:srgbClr val="FFFFFF"/>
                </a:solidFill>
                <a:latin typeface="Trebuchet MS"/>
                <a:cs typeface="Trebuchet MS"/>
              </a:rPr>
              <a:t>2021</a:t>
            </a:r>
            <a:endParaRPr sz="1650">
              <a:latin typeface="Trebuchet MS"/>
              <a:cs typeface="Trebuchet MS"/>
            </a:endParaRPr>
          </a:p>
          <a:p>
            <a:pPr marL="12700" marR="5080" indent="112395">
              <a:lnSpc>
                <a:spcPct val="133900"/>
              </a:lnSpc>
              <a:spcBef>
                <a:spcPts val="775"/>
              </a:spcBef>
            </a:pPr>
            <a:r>
              <a:rPr dirty="0" sz="1400" spc="-90">
                <a:solidFill>
                  <a:srgbClr val="FFFFFF"/>
                </a:solidFill>
                <a:latin typeface="Verdana"/>
                <a:cs typeface="Verdana"/>
              </a:rPr>
              <a:t>Global</a:t>
            </a:r>
            <a:r>
              <a:rPr dirty="0" sz="1400" spc="-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135">
                <a:solidFill>
                  <a:srgbClr val="FFFFFF"/>
                </a:solidFill>
                <a:latin typeface="Verdana"/>
                <a:cs typeface="Verdana"/>
              </a:rPr>
              <a:t>average</a:t>
            </a:r>
            <a:r>
              <a:rPr dirty="0" sz="1400" spc="-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125">
                <a:solidFill>
                  <a:srgbClr val="FFFFFF"/>
                </a:solidFill>
                <a:latin typeface="Verdana"/>
                <a:cs typeface="Verdana"/>
              </a:rPr>
              <a:t>surged</a:t>
            </a:r>
            <a:r>
              <a:rPr dirty="0" sz="1400" spc="-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95">
                <a:solidFill>
                  <a:srgbClr val="FFFFFF"/>
                </a:solidFill>
                <a:latin typeface="Verdana"/>
                <a:cs typeface="Verdana"/>
              </a:rPr>
              <a:t>to</a:t>
            </a:r>
            <a:r>
              <a:rPr dirty="0" sz="1400" spc="-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130">
                <a:solidFill>
                  <a:srgbClr val="FFFFFF"/>
                </a:solidFill>
                <a:latin typeface="Verdana"/>
                <a:cs typeface="Verdana"/>
              </a:rPr>
              <a:t>over</a:t>
            </a:r>
            <a:r>
              <a:rPr dirty="0" sz="1400" spc="-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90" b="1">
                <a:solidFill>
                  <a:srgbClr val="FFFFFF"/>
                </a:solidFill>
                <a:latin typeface="Tahoma"/>
                <a:cs typeface="Tahoma"/>
              </a:rPr>
              <a:t>70</a:t>
            </a:r>
            <a:r>
              <a:rPr dirty="0" sz="1400" spc="-5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400" spc="-145" b="1">
                <a:solidFill>
                  <a:srgbClr val="FFFFFF"/>
                </a:solidFill>
                <a:latin typeface="Tahoma"/>
                <a:cs typeface="Tahoma"/>
              </a:rPr>
              <a:t>years</a:t>
            </a:r>
            <a:r>
              <a:rPr dirty="0" sz="1400" spc="-145">
                <a:solidFill>
                  <a:srgbClr val="FFFFFF"/>
                </a:solidFill>
                <a:latin typeface="Verdana"/>
                <a:cs typeface="Verdana"/>
              </a:rPr>
              <a:t>,</a:t>
            </a:r>
            <a:r>
              <a:rPr dirty="0" sz="1400" spc="-20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110">
                <a:solidFill>
                  <a:srgbClr val="FFFFFF"/>
                </a:solidFill>
                <a:latin typeface="Verdana"/>
                <a:cs typeface="Verdana"/>
              </a:rPr>
              <a:t>driven</a:t>
            </a:r>
            <a:r>
              <a:rPr dirty="0" sz="1400" spc="-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25">
                <a:solidFill>
                  <a:srgbClr val="FFFFFF"/>
                </a:solidFill>
                <a:latin typeface="Verdana"/>
                <a:cs typeface="Verdana"/>
              </a:rPr>
              <a:t>by </a:t>
            </a:r>
            <a:r>
              <a:rPr dirty="0" sz="1400" spc="-95">
                <a:solidFill>
                  <a:srgbClr val="FFFFFF"/>
                </a:solidFill>
                <a:latin typeface="Verdana"/>
                <a:cs typeface="Verdana"/>
              </a:rPr>
              <a:t>ongoing</a:t>
            </a:r>
            <a:r>
              <a:rPr dirty="0" sz="1400" spc="-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100">
                <a:solidFill>
                  <a:srgbClr val="FFFFFF"/>
                </a:solidFill>
                <a:latin typeface="Verdana"/>
                <a:cs typeface="Verdana"/>
              </a:rPr>
              <a:t>medical</a:t>
            </a:r>
            <a:r>
              <a:rPr dirty="0" sz="1400" spc="-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95">
                <a:solidFill>
                  <a:srgbClr val="FFFFFF"/>
                </a:solidFill>
                <a:latin typeface="Verdana"/>
                <a:cs typeface="Verdana"/>
              </a:rPr>
              <a:t>innovation</a:t>
            </a:r>
            <a:r>
              <a:rPr dirty="0" sz="1400" spc="-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12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dirty="0" sz="1400" spc="-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114">
                <a:solidFill>
                  <a:srgbClr val="FFFFFF"/>
                </a:solidFill>
                <a:latin typeface="Verdana"/>
                <a:cs typeface="Verdana"/>
              </a:rPr>
              <a:t>economic</a:t>
            </a:r>
            <a:r>
              <a:rPr dirty="0" sz="1400" spc="-10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85">
                <a:solidFill>
                  <a:srgbClr val="FFFFFF"/>
                </a:solidFill>
                <a:latin typeface="Verdana"/>
                <a:cs typeface="Verdana"/>
              </a:rPr>
              <a:t>growth.</a:t>
            </a:r>
            <a:endParaRPr sz="1400">
              <a:latin typeface="Verdana"/>
              <a:cs typeface="Verdana"/>
            </a:endParaRPr>
          </a:p>
        </p:txBody>
      </p:sp>
      <p:pic>
        <p:nvPicPr>
          <p:cNvPr id="23" name="object 23" descr="">
            <a:hlinkClick r:id="rId2"/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580244" y="5926073"/>
            <a:ext cx="1754504" cy="4191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1430000" cy="7820026"/>
          </a:xfrm>
          <a:prstGeom prst="rect">
            <a:avLst/>
          </a:prstGeom>
        </p:spPr>
      </p:pic>
      <p:sp>
        <p:nvSpPr>
          <p:cNvPr id="3" name="object 3" descr=""/>
          <p:cNvSpPr/>
          <p:nvPr/>
        </p:nvSpPr>
        <p:spPr>
          <a:xfrm>
            <a:off x="0" y="0"/>
            <a:ext cx="11430000" cy="7820025"/>
          </a:xfrm>
          <a:custGeom>
            <a:avLst/>
            <a:gdLst/>
            <a:ahLst/>
            <a:cxnLst/>
            <a:rect l="l" t="t" r="r" b="b"/>
            <a:pathLst>
              <a:path w="11430000" h="7820025">
                <a:moveTo>
                  <a:pt x="11430000" y="0"/>
                </a:moveTo>
                <a:lnTo>
                  <a:pt x="0" y="0"/>
                </a:lnTo>
                <a:lnTo>
                  <a:pt x="0" y="7820025"/>
                </a:lnTo>
                <a:lnTo>
                  <a:pt x="11430000" y="7820025"/>
                </a:lnTo>
                <a:lnTo>
                  <a:pt x="11430000" y="0"/>
                </a:lnTo>
                <a:close/>
              </a:path>
            </a:pathLst>
          </a:custGeom>
          <a:solidFill>
            <a:srgbClr val="00002E">
              <a:alpha val="748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24879" y="463550"/>
            <a:ext cx="5777865" cy="539750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pc="50"/>
              <a:t>Global</a:t>
            </a:r>
            <a:r>
              <a:rPr dirty="0" spc="-155"/>
              <a:t> </a:t>
            </a:r>
            <a:r>
              <a:rPr dirty="0" spc="-95"/>
              <a:t>Life</a:t>
            </a:r>
            <a:r>
              <a:rPr dirty="0" spc="-155"/>
              <a:t> </a:t>
            </a:r>
            <a:r>
              <a:rPr dirty="0" spc="-40"/>
              <a:t>Expectancy</a:t>
            </a:r>
            <a:r>
              <a:rPr dirty="0" spc="-155"/>
              <a:t> </a:t>
            </a:r>
            <a:r>
              <a:rPr dirty="0" spc="-10"/>
              <a:t>Today</a:t>
            </a:r>
          </a:p>
        </p:txBody>
      </p:sp>
      <p:sp>
        <p:nvSpPr>
          <p:cNvPr id="5" name="object 5" descr=""/>
          <p:cNvSpPr txBox="1"/>
          <p:nvPr/>
        </p:nvSpPr>
        <p:spPr>
          <a:xfrm>
            <a:off x="624879" y="1423898"/>
            <a:ext cx="4439285" cy="89217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marL="12700" marR="5080">
              <a:lnSpc>
                <a:spcPct val="136200"/>
              </a:lnSpc>
              <a:spcBef>
                <a:spcPts val="55"/>
              </a:spcBef>
            </a:pPr>
            <a:r>
              <a:rPr dirty="0" sz="1400" spc="-130">
                <a:solidFill>
                  <a:srgbClr val="FFFFFF"/>
                </a:solidFill>
                <a:latin typeface="Verdana"/>
                <a:cs typeface="Verdana"/>
              </a:rPr>
              <a:t>As</a:t>
            </a:r>
            <a:r>
              <a:rPr dirty="0" sz="1400" spc="-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70">
                <a:solidFill>
                  <a:srgbClr val="FFFFFF"/>
                </a:solidFill>
                <a:latin typeface="Verdana"/>
                <a:cs typeface="Verdana"/>
              </a:rPr>
              <a:t>of</a:t>
            </a:r>
            <a:r>
              <a:rPr dirty="0" sz="1400" spc="-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135">
                <a:solidFill>
                  <a:srgbClr val="FFFFFF"/>
                </a:solidFill>
                <a:latin typeface="Verdana"/>
                <a:cs typeface="Verdana"/>
              </a:rPr>
              <a:t>2023,</a:t>
            </a:r>
            <a:r>
              <a:rPr dirty="0" sz="1400" spc="-20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105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dirty="0" sz="1400" spc="-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70">
                <a:solidFill>
                  <a:srgbClr val="FFFFFF"/>
                </a:solidFill>
                <a:latin typeface="Verdana"/>
                <a:cs typeface="Verdana"/>
              </a:rPr>
              <a:t>global</a:t>
            </a:r>
            <a:r>
              <a:rPr dirty="0" sz="1400" spc="-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135">
                <a:solidFill>
                  <a:srgbClr val="FFFFFF"/>
                </a:solidFill>
                <a:latin typeface="Verdana"/>
                <a:cs typeface="Verdana"/>
              </a:rPr>
              <a:t>average</a:t>
            </a:r>
            <a:r>
              <a:rPr dirty="0" sz="1400" spc="-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45">
                <a:solidFill>
                  <a:srgbClr val="FFFFFF"/>
                </a:solidFill>
                <a:latin typeface="Verdana"/>
                <a:cs typeface="Verdana"/>
              </a:rPr>
              <a:t>life</a:t>
            </a:r>
            <a:r>
              <a:rPr dirty="0" sz="1400" spc="-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125">
                <a:solidFill>
                  <a:srgbClr val="FFFFFF"/>
                </a:solidFill>
                <a:latin typeface="Verdana"/>
                <a:cs typeface="Verdana"/>
              </a:rPr>
              <a:t>expectancy</a:t>
            </a:r>
            <a:r>
              <a:rPr dirty="0" sz="1400" spc="-14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25">
                <a:solidFill>
                  <a:srgbClr val="FFFFFF"/>
                </a:solidFill>
                <a:latin typeface="Verdana"/>
                <a:cs typeface="Verdana"/>
              </a:rPr>
              <a:t>is </a:t>
            </a:r>
            <a:r>
              <a:rPr dirty="0" sz="1400" spc="-114">
                <a:solidFill>
                  <a:srgbClr val="FFFFFF"/>
                </a:solidFill>
                <a:latin typeface="Verdana"/>
                <a:cs typeface="Verdana"/>
              </a:rPr>
              <a:t>approximately</a:t>
            </a:r>
            <a:r>
              <a:rPr dirty="0" sz="1400" spc="-12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114">
                <a:solidFill>
                  <a:srgbClr val="FFFFFF"/>
                </a:solidFill>
                <a:latin typeface="Verdana"/>
                <a:cs typeface="Verdana"/>
              </a:rPr>
              <a:t>71</a:t>
            </a:r>
            <a:r>
              <a:rPr dirty="0" sz="1400" spc="-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155">
                <a:solidFill>
                  <a:srgbClr val="FFFFFF"/>
                </a:solidFill>
                <a:latin typeface="Verdana"/>
                <a:cs typeface="Verdana"/>
              </a:rPr>
              <a:t>years,</a:t>
            </a:r>
            <a:r>
              <a:rPr dirty="0" sz="1400" spc="-1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100">
                <a:solidFill>
                  <a:srgbClr val="FFFFFF"/>
                </a:solidFill>
                <a:latin typeface="Verdana"/>
                <a:cs typeface="Verdana"/>
              </a:rPr>
              <a:t>but</a:t>
            </a:r>
            <a:r>
              <a:rPr dirty="0" sz="1400" spc="-5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80">
                <a:solidFill>
                  <a:srgbClr val="FFFFFF"/>
                </a:solidFill>
                <a:latin typeface="Verdana"/>
                <a:cs typeface="Verdana"/>
              </a:rPr>
              <a:t>significant</a:t>
            </a:r>
            <a:r>
              <a:rPr dirty="0" sz="1400" spc="-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95">
                <a:solidFill>
                  <a:srgbClr val="FFFFFF"/>
                </a:solidFill>
                <a:latin typeface="Verdana"/>
                <a:cs typeface="Verdana"/>
              </a:rPr>
              <a:t>disparities</a:t>
            </a:r>
            <a:r>
              <a:rPr dirty="0" sz="1400" spc="-5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50">
                <a:solidFill>
                  <a:srgbClr val="FFFFFF"/>
                </a:solidFill>
                <a:latin typeface="Verdana"/>
                <a:cs typeface="Verdana"/>
              </a:rPr>
              <a:t>persist </a:t>
            </a:r>
            <a:r>
              <a:rPr dirty="0" sz="1400" spc="-120">
                <a:solidFill>
                  <a:srgbClr val="FFFFFF"/>
                </a:solidFill>
                <a:latin typeface="Verdana"/>
                <a:cs typeface="Verdana"/>
              </a:rPr>
              <a:t>across</a:t>
            </a:r>
            <a:r>
              <a:rPr dirty="0" sz="1400" spc="-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120">
                <a:solidFill>
                  <a:srgbClr val="FFFFFF"/>
                </a:solidFill>
                <a:latin typeface="Verdana"/>
                <a:cs typeface="Verdana"/>
              </a:rPr>
              <a:t>regions,</a:t>
            </a:r>
            <a:r>
              <a:rPr dirty="0" sz="1400" spc="-20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105">
                <a:solidFill>
                  <a:srgbClr val="FFFFFF"/>
                </a:solidFill>
                <a:latin typeface="Verdana"/>
                <a:cs typeface="Verdana"/>
              </a:rPr>
              <a:t>ranging</a:t>
            </a:r>
            <a:r>
              <a:rPr dirty="0" sz="1400" spc="-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120">
                <a:solidFill>
                  <a:srgbClr val="FFFFFF"/>
                </a:solidFill>
                <a:latin typeface="Verdana"/>
                <a:cs typeface="Verdana"/>
              </a:rPr>
              <a:t>from</a:t>
            </a:r>
            <a:r>
              <a:rPr dirty="0" sz="1400" spc="-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110">
                <a:solidFill>
                  <a:srgbClr val="FFFFFF"/>
                </a:solidFill>
                <a:latin typeface="Verdana"/>
                <a:cs typeface="Verdana"/>
              </a:rPr>
              <a:t>53</a:t>
            </a:r>
            <a:r>
              <a:rPr dirty="0" sz="1400" spc="-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95">
                <a:solidFill>
                  <a:srgbClr val="FFFFFF"/>
                </a:solidFill>
                <a:latin typeface="Verdana"/>
                <a:cs typeface="Verdana"/>
              </a:rPr>
              <a:t>to</a:t>
            </a:r>
            <a:r>
              <a:rPr dirty="0" sz="1400" spc="-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130">
                <a:solidFill>
                  <a:srgbClr val="FFFFFF"/>
                </a:solidFill>
                <a:latin typeface="Verdana"/>
                <a:cs typeface="Verdana"/>
              </a:rPr>
              <a:t>over</a:t>
            </a:r>
            <a:r>
              <a:rPr dirty="0" sz="1400" spc="-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114">
                <a:solidFill>
                  <a:srgbClr val="FFFFFF"/>
                </a:solidFill>
                <a:latin typeface="Verdana"/>
                <a:cs typeface="Verdana"/>
              </a:rPr>
              <a:t>85</a:t>
            </a:r>
            <a:r>
              <a:rPr dirty="0" sz="1400" spc="-10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Verdana"/>
                <a:cs typeface="Verdana"/>
              </a:rPr>
              <a:t>years.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717445" y="2529427"/>
            <a:ext cx="4662170" cy="1939289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715645">
              <a:lnSpc>
                <a:spcPct val="100000"/>
              </a:lnSpc>
              <a:spcBef>
                <a:spcPts val="130"/>
              </a:spcBef>
              <a:tabLst>
                <a:tab pos="2587625" algn="l"/>
              </a:tabLst>
            </a:pPr>
            <a:r>
              <a:rPr dirty="0" sz="4700" spc="55" b="1">
                <a:solidFill>
                  <a:srgbClr val="FFFFFF"/>
                </a:solidFill>
                <a:latin typeface="Trebuchet MS"/>
                <a:cs typeface="Trebuchet MS"/>
              </a:rPr>
              <a:t>71</a:t>
            </a:r>
            <a:r>
              <a:rPr dirty="0" sz="4700" b="1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4700" spc="95" b="1">
                <a:solidFill>
                  <a:srgbClr val="FFFFFF"/>
                </a:solidFill>
                <a:latin typeface="Trebuchet MS"/>
                <a:cs typeface="Trebuchet MS"/>
              </a:rPr>
              <a:t>53-</a:t>
            </a:r>
            <a:r>
              <a:rPr dirty="0" sz="4700" spc="85" b="1">
                <a:solidFill>
                  <a:srgbClr val="FFFFFF"/>
                </a:solidFill>
                <a:latin typeface="Trebuchet MS"/>
                <a:cs typeface="Trebuchet MS"/>
              </a:rPr>
              <a:t>85+</a:t>
            </a:r>
            <a:endParaRPr sz="4700">
              <a:latin typeface="Trebuchet MS"/>
              <a:cs typeface="Trebuchet MS"/>
            </a:endParaRPr>
          </a:p>
          <a:p>
            <a:pPr algn="ctr" marL="33020">
              <a:lnSpc>
                <a:spcPct val="100000"/>
              </a:lnSpc>
              <a:spcBef>
                <a:spcPts val="1610"/>
              </a:spcBef>
              <a:tabLst>
                <a:tab pos="2574290" algn="l"/>
              </a:tabLst>
            </a:pPr>
            <a:r>
              <a:rPr dirty="0" sz="1650" spc="-10" b="1">
                <a:solidFill>
                  <a:srgbClr val="FFFFFF"/>
                </a:solidFill>
                <a:latin typeface="Trebuchet MS"/>
                <a:cs typeface="Trebuchet MS"/>
              </a:rPr>
              <a:t>Years</a:t>
            </a:r>
            <a:r>
              <a:rPr dirty="0" sz="1650" b="1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1650" spc="-20" b="1">
                <a:solidFill>
                  <a:srgbClr val="FFFFFF"/>
                </a:solidFill>
                <a:latin typeface="Trebuchet MS"/>
                <a:cs typeface="Trebuchet MS"/>
              </a:rPr>
              <a:t>Years</a:t>
            </a:r>
            <a:endParaRPr sz="1650">
              <a:latin typeface="Trebuchet MS"/>
              <a:cs typeface="Trebuchet MS"/>
            </a:endParaRPr>
          </a:p>
          <a:p>
            <a:pPr marL="12700" marR="292100" indent="332740">
              <a:lnSpc>
                <a:spcPct val="133900"/>
              </a:lnSpc>
              <a:spcBef>
                <a:spcPts val="1300"/>
              </a:spcBef>
              <a:tabLst>
                <a:tab pos="2874645" algn="l"/>
                <a:tab pos="3210560" algn="l"/>
              </a:tabLst>
            </a:pPr>
            <a:r>
              <a:rPr dirty="0" sz="1400" spc="-90">
                <a:solidFill>
                  <a:srgbClr val="FFFFFF"/>
                </a:solidFill>
                <a:latin typeface="Verdana"/>
                <a:cs typeface="Verdana"/>
              </a:rPr>
              <a:t>Global</a:t>
            </a:r>
            <a:r>
              <a:rPr dirty="0" sz="1400" spc="-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135">
                <a:solidFill>
                  <a:srgbClr val="FFFFFF"/>
                </a:solidFill>
                <a:latin typeface="Verdana"/>
                <a:cs typeface="Verdana"/>
              </a:rPr>
              <a:t>average</a:t>
            </a:r>
            <a:r>
              <a:rPr dirty="0" sz="1400" spc="-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20">
                <a:solidFill>
                  <a:srgbClr val="FFFFFF"/>
                </a:solidFill>
                <a:latin typeface="Verdana"/>
                <a:cs typeface="Verdana"/>
              </a:rPr>
              <a:t>life</a:t>
            </a:r>
            <a:r>
              <a:rPr dirty="0" sz="140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dirty="0" sz="1400" spc="-105">
                <a:solidFill>
                  <a:srgbClr val="FFFFFF"/>
                </a:solidFill>
                <a:latin typeface="Verdana"/>
                <a:cs typeface="Verdana"/>
              </a:rPr>
              <a:t>Regional</a:t>
            </a:r>
            <a:r>
              <a:rPr dirty="0" sz="1400" spc="-5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90">
                <a:solidFill>
                  <a:srgbClr val="FFFFFF"/>
                </a:solidFill>
                <a:latin typeface="Verdana"/>
                <a:cs typeface="Verdana"/>
              </a:rPr>
              <a:t>variations </a:t>
            </a:r>
            <a:r>
              <a:rPr dirty="0" sz="1400" spc="-125">
                <a:solidFill>
                  <a:srgbClr val="FFFFFF"/>
                </a:solidFill>
                <a:latin typeface="Verdana"/>
                <a:cs typeface="Verdana"/>
              </a:rPr>
              <a:t>expectancy</a:t>
            </a:r>
            <a:r>
              <a:rPr dirty="0" sz="1400" spc="-11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145">
                <a:solidFill>
                  <a:srgbClr val="FFFFFF"/>
                </a:solidFill>
                <a:latin typeface="Verdana"/>
                <a:cs typeface="Verdana"/>
              </a:rPr>
              <a:t>(2023</a:t>
            </a:r>
            <a:r>
              <a:rPr dirty="0" sz="1400" spc="-4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Verdana"/>
                <a:cs typeface="Verdana"/>
              </a:rPr>
              <a:t>estimate)</a:t>
            </a:r>
            <a:r>
              <a:rPr dirty="0" sz="1400">
                <a:solidFill>
                  <a:srgbClr val="FFFFFF"/>
                </a:solidFill>
                <a:latin typeface="Verdana"/>
                <a:cs typeface="Verdana"/>
              </a:rPr>
              <a:t>		</a:t>
            </a:r>
            <a:r>
              <a:rPr dirty="0" sz="1400" spc="-10">
                <a:solidFill>
                  <a:srgbClr val="FFFFFF"/>
                </a:solidFill>
                <a:latin typeface="Verdana"/>
                <a:cs typeface="Verdana"/>
              </a:rPr>
              <a:t>worldwide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5934024" y="1423898"/>
            <a:ext cx="4863465" cy="59690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33900"/>
              </a:lnSpc>
              <a:spcBef>
                <a:spcPts val="90"/>
              </a:spcBef>
            </a:pPr>
            <a:r>
              <a:rPr dirty="0" sz="1400" spc="-105">
                <a:solidFill>
                  <a:srgbClr val="FFFFFF"/>
                </a:solidFill>
                <a:latin typeface="Verdana"/>
                <a:cs typeface="Verdana"/>
              </a:rPr>
              <a:t>Healthy</a:t>
            </a:r>
            <a:r>
              <a:rPr dirty="0" sz="1400" spc="-13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60">
                <a:solidFill>
                  <a:srgbClr val="FFFFFF"/>
                </a:solidFill>
                <a:latin typeface="Verdana"/>
                <a:cs typeface="Verdana"/>
              </a:rPr>
              <a:t>Life</a:t>
            </a:r>
            <a:r>
              <a:rPr dirty="0" sz="1400" spc="-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120">
                <a:solidFill>
                  <a:srgbClr val="FFFFFF"/>
                </a:solidFill>
                <a:latin typeface="Verdana"/>
                <a:cs typeface="Verdana"/>
              </a:rPr>
              <a:t>Expectancy</a:t>
            </a:r>
            <a:r>
              <a:rPr dirty="0" sz="1400" spc="-13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165">
                <a:solidFill>
                  <a:srgbClr val="FFFFFF"/>
                </a:solidFill>
                <a:latin typeface="Verdana"/>
                <a:cs typeface="Verdana"/>
              </a:rPr>
              <a:t>(HALE),</a:t>
            </a:r>
            <a:r>
              <a:rPr dirty="0" sz="1400" spc="-1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90">
                <a:solidFill>
                  <a:srgbClr val="FFFFFF"/>
                </a:solidFill>
                <a:latin typeface="Verdana"/>
                <a:cs typeface="Verdana"/>
              </a:rPr>
              <a:t>which</a:t>
            </a:r>
            <a:r>
              <a:rPr dirty="0" sz="1400" spc="-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114">
                <a:solidFill>
                  <a:srgbClr val="FFFFFF"/>
                </a:solidFill>
                <a:latin typeface="Verdana"/>
                <a:cs typeface="Verdana"/>
              </a:rPr>
              <a:t>accounts</a:t>
            </a:r>
            <a:r>
              <a:rPr dirty="0" sz="1400" spc="-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95">
                <a:solidFill>
                  <a:srgbClr val="FFFFFF"/>
                </a:solidFill>
                <a:latin typeface="Verdana"/>
                <a:cs typeface="Verdana"/>
              </a:rPr>
              <a:t>for</a:t>
            </a:r>
            <a:r>
              <a:rPr dirty="0" sz="1400" spc="-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145">
                <a:solidFill>
                  <a:srgbClr val="FFFFFF"/>
                </a:solidFill>
                <a:latin typeface="Verdana"/>
                <a:cs typeface="Verdana"/>
              </a:rPr>
              <a:t>years</a:t>
            </a:r>
            <a:r>
              <a:rPr dirty="0" sz="1400" spc="-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Verdana"/>
                <a:cs typeface="Verdana"/>
              </a:rPr>
              <a:t>lived </a:t>
            </a:r>
            <a:r>
              <a:rPr dirty="0" sz="1400" spc="-60">
                <a:solidFill>
                  <a:srgbClr val="FFFFFF"/>
                </a:solidFill>
                <a:latin typeface="Verdana"/>
                <a:cs typeface="Verdana"/>
              </a:rPr>
              <a:t>in</a:t>
            </a:r>
            <a:r>
              <a:rPr dirty="0" sz="1400" spc="-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30">
                <a:solidFill>
                  <a:srgbClr val="FFFFFF"/>
                </a:solidFill>
                <a:latin typeface="Verdana"/>
                <a:cs typeface="Verdana"/>
              </a:rPr>
              <a:t>full</a:t>
            </a:r>
            <a:r>
              <a:rPr dirty="0" sz="1400" spc="-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110">
                <a:solidFill>
                  <a:srgbClr val="FFFFFF"/>
                </a:solidFill>
                <a:latin typeface="Verdana"/>
                <a:cs typeface="Verdana"/>
              </a:rPr>
              <a:t>health,</a:t>
            </a:r>
            <a:r>
              <a:rPr dirty="0" sz="1400" spc="-21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100">
                <a:solidFill>
                  <a:srgbClr val="FFFFFF"/>
                </a:solidFill>
                <a:latin typeface="Verdana"/>
                <a:cs typeface="Verdana"/>
              </a:rPr>
              <a:t>often</a:t>
            </a:r>
            <a:r>
              <a:rPr dirty="0" sz="1400" spc="-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90">
                <a:solidFill>
                  <a:srgbClr val="FFFFFF"/>
                </a:solidFill>
                <a:latin typeface="Verdana"/>
                <a:cs typeface="Verdana"/>
              </a:rPr>
              <a:t>lags </a:t>
            </a:r>
            <a:r>
              <a:rPr dirty="0" sz="1400" spc="-100">
                <a:solidFill>
                  <a:srgbClr val="FFFFFF"/>
                </a:solidFill>
                <a:latin typeface="Verdana"/>
                <a:cs typeface="Verdana"/>
              </a:rPr>
              <a:t>behind</a:t>
            </a:r>
            <a:r>
              <a:rPr dirty="0" sz="1400" spc="-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75">
                <a:solidFill>
                  <a:srgbClr val="FFFFFF"/>
                </a:solidFill>
                <a:latin typeface="Verdana"/>
                <a:cs typeface="Verdana"/>
              </a:rPr>
              <a:t>total</a:t>
            </a:r>
            <a:r>
              <a:rPr dirty="0" sz="1400" spc="-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45">
                <a:solidFill>
                  <a:srgbClr val="FFFFFF"/>
                </a:solidFill>
                <a:latin typeface="Verdana"/>
                <a:cs typeface="Verdana"/>
              </a:rPr>
              <a:t>life</a:t>
            </a:r>
            <a:r>
              <a:rPr dirty="0" sz="1400" spc="-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40">
                <a:solidFill>
                  <a:srgbClr val="FFFFFF"/>
                </a:solidFill>
                <a:latin typeface="Verdana"/>
                <a:cs typeface="Verdana"/>
              </a:rPr>
              <a:t>expectancy.</a:t>
            </a:r>
            <a:endParaRPr sz="1400">
              <a:latin typeface="Verdana"/>
              <a:cs typeface="Verdana"/>
            </a:endParaRPr>
          </a:p>
        </p:txBody>
      </p:sp>
      <p:pic>
        <p:nvPicPr>
          <p:cNvPr id="8" name="object 8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943600" y="2257425"/>
            <a:ext cx="4857749" cy="4857748"/>
          </a:xfrm>
          <a:prstGeom prst="rect">
            <a:avLst/>
          </a:prstGeom>
        </p:spPr>
      </p:pic>
      <p:pic>
        <p:nvPicPr>
          <p:cNvPr id="9" name="object 9" descr="">
            <a:hlinkClick r:id="rId4"/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580244" y="7309866"/>
            <a:ext cx="1754504" cy="4191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4879" y="1387475"/>
            <a:ext cx="8628380" cy="539750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/>
              <a:t>Measuring</a:t>
            </a:r>
            <a:r>
              <a:rPr dirty="0" spc="-70"/>
              <a:t> </a:t>
            </a:r>
            <a:r>
              <a:rPr dirty="0" spc="-95"/>
              <a:t>Life</a:t>
            </a:r>
            <a:r>
              <a:rPr dirty="0" spc="-60"/>
              <a:t> </a:t>
            </a:r>
            <a:r>
              <a:rPr dirty="0" spc="-80"/>
              <a:t>Expectancy:</a:t>
            </a:r>
            <a:r>
              <a:rPr dirty="0" spc="-70"/>
              <a:t> </a:t>
            </a:r>
            <a:r>
              <a:rPr dirty="0" spc="75"/>
              <a:t>Data</a:t>
            </a:r>
            <a:r>
              <a:rPr dirty="0" spc="-65"/>
              <a:t> </a:t>
            </a:r>
            <a:r>
              <a:rPr dirty="0"/>
              <a:t>&amp;</a:t>
            </a:r>
            <a:r>
              <a:rPr dirty="0" spc="-70"/>
              <a:t> </a:t>
            </a:r>
            <a:r>
              <a:rPr dirty="0" spc="35"/>
              <a:t>Methods</a:t>
            </a:r>
          </a:p>
        </p:txBody>
      </p:sp>
      <p:sp>
        <p:nvSpPr>
          <p:cNvPr id="3" name="object 3" descr=""/>
          <p:cNvSpPr/>
          <p:nvPr/>
        </p:nvSpPr>
        <p:spPr>
          <a:xfrm>
            <a:off x="638162" y="2828924"/>
            <a:ext cx="3267710" cy="2181860"/>
          </a:xfrm>
          <a:custGeom>
            <a:avLst/>
            <a:gdLst/>
            <a:ahLst/>
            <a:cxnLst/>
            <a:rect l="l" t="t" r="r" b="b"/>
            <a:pathLst>
              <a:path w="3267710" h="2181860">
                <a:moveTo>
                  <a:pt x="3267087" y="318846"/>
                </a:moveTo>
                <a:lnTo>
                  <a:pt x="3251466" y="277355"/>
                </a:lnTo>
                <a:lnTo>
                  <a:pt x="3248025" y="273227"/>
                </a:lnTo>
                <a:lnTo>
                  <a:pt x="3248025" y="342912"/>
                </a:lnTo>
                <a:lnTo>
                  <a:pt x="3248025" y="1953526"/>
                </a:lnTo>
                <a:lnTo>
                  <a:pt x="3244011" y="1994230"/>
                </a:lnTo>
                <a:lnTo>
                  <a:pt x="3232137" y="2033371"/>
                </a:lnTo>
                <a:lnTo>
                  <a:pt x="3212858" y="2069452"/>
                </a:lnTo>
                <a:lnTo>
                  <a:pt x="3186912" y="2101075"/>
                </a:lnTo>
                <a:lnTo>
                  <a:pt x="3186430" y="2101532"/>
                </a:lnTo>
                <a:lnTo>
                  <a:pt x="3155289" y="2127021"/>
                </a:lnTo>
                <a:lnTo>
                  <a:pt x="3119221" y="2146300"/>
                </a:lnTo>
                <a:lnTo>
                  <a:pt x="3080067" y="2158174"/>
                </a:lnTo>
                <a:lnTo>
                  <a:pt x="3039364" y="2162187"/>
                </a:lnTo>
                <a:lnTo>
                  <a:pt x="227711" y="2162187"/>
                </a:lnTo>
                <a:lnTo>
                  <a:pt x="187007" y="2158174"/>
                </a:lnTo>
                <a:lnTo>
                  <a:pt x="147866" y="2146300"/>
                </a:lnTo>
                <a:lnTo>
                  <a:pt x="111785" y="2127021"/>
                </a:lnTo>
                <a:lnTo>
                  <a:pt x="80645" y="2101545"/>
                </a:lnTo>
                <a:lnTo>
                  <a:pt x="80175" y="2101075"/>
                </a:lnTo>
                <a:lnTo>
                  <a:pt x="54216" y="2069452"/>
                </a:lnTo>
                <a:lnTo>
                  <a:pt x="34937" y="2033371"/>
                </a:lnTo>
                <a:lnTo>
                  <a:pt x="23063" y="1994230"/>
                </a:lnTo>
                <a:lnTo>
                  <a:pt x="19050" y="1953526"/>
                </a:lnTo>
                <a:lnTo>
                  <a:pt x="19050" y="342912"/>
                </a:lnTo>
                <a:lnTo>
                  <a:pt x="19329" y="335394"/>
                </a:lnTo>
                <a:lnTo>
                  <a:pt x="20142" y="328041"/>
                </a:lnTo>
                <a:lnTo>
                  <a:pt x="20916" y="323862"/>
                </a:lnTo>
                <a:lnTo>
                  <a:pt x="1360639" y="323862"/>
                </a:lnTo>
                <a:lnTo>
                  <a:pt x="1360754" y="324421"/>
                </a:lnTo>
                <a:lnTo>
                  <a:pt x="1362125" y="330949"/>
                </a:lnTo>
                <a:lnTo>
                  <a:pt x="1373720" y="369163"/>
                </a:lnTo>
                <a:lnTo>
                  <a:pt x="1390802" y="405269"/>
                </a:lnTo>
                <a:lnTo>
                  <a:pt x="1412989" y="438480"/>
                </a:lnTo>
                <a:lnTo>
                  <a:pt x="1439811" y="468071"/>
                </a:lnTo>
                <a:lnTo>
                  <a:pt x="1470685" y="493420"/>
                </a:lnTo>
                <a:lnTo>
                  <a:pt x="1504950" y="513943"/>
                </a:lnTo>
                <a:lnTo>
                  <a:pt x="1541843" y="529221"/>
                </a:lnTo>
                <a:lnTo>
                  <a:pt x="1580591" y="538937"/>
                </a:lnTo>
                <a:lnTo>
                  <a:pt x="1620329" y="542848"/>
                </a:lnTo>
                <a:lnTo>
                  <a:pt x="1626997" y="542937"/>
                </a:lnTo>
                <a:lnTo>
                  <a:pt x="1636522" y="542937"/>
                </a:lnTo>
                <a:lnTo>
                  <a:pt x="1676349" y="539991"/>
                </a:lnTo>
                <a:lnTo>
                  <a:pt x="1715325" y="531228"/>
                </a:lnTo>
                <a:lnTo>
                  <a:pt x="1752587" y="516864"/>
                </a:lnTo>
                <a:lnTo>
                  <a:pt x="1787347" y="497192"/>
                </a:lnTo>
                <a:lnTo>
                  <a:pt x="1818830" y="472605"/>
                </a:lnTo>
                <a:lnTo>
                  <a:pt x="1846364" y="443674"/>
                </a:lnTo>
                <a:lnTo>
                  <a:pt x="1869363" y="411022"/>
                </a:lnTo>
                <a:lnTo>
                  <a:pt x="1887321" y="375348"/>
                </a:lnTo>
                <a:lnTo>
                  <a:pt x="1899843" y="337426"/>
                </a:lnTo>
                <a:lnTo>
                  <a:pt x="1902879" y="323862"/>
                </a:lnTo>
                <a:lnTo>
                  <a:pt x="3246158" y="323862"/>
                </a:lnTo>
                <a:lnTo>
                  <a:pt x="3246945" y="328041"/>
                </a:lnTo>
                <a:lnTo>
                  <a:pt x="3247758" y="335394"/>
                </a:lnTo>
                <a:lnTo>
                  <a:pt x="3248025" y="342912"/>
                </a:lnTo>
                <a:lnTo>
                  <a:pt x="3248025" y="273227"/>
                </a:lnTo>
                <a:lnTo>
                  <a:pt x="3215424" y="251536"/>
                </a:lnTo>
                <a:lnTo>
                  <a:pt x="3195891" y="247650"/>
                </a:lnTo>
                <a:lnTo>
                  <a:pt x="1906905" y="247650"/>
                </a:lnTo>
                <a:lnTo>
                  <a:pt x="1906676" y="244856"/>
                </a:lnTo>
                <a:lnTo>
                  <a:pt x="1899843" y="205511"/>
                </a:lnTo>
                <a:lnTo>
                  <a:pt x="1887321" y="167576"/>
                </a:lnTo>
                <a:lnTo>
                  <a:pt x="1869363" y="131902"/>
                </a:lnTo>
                <a:lnTo>
                  <a:pt x="1846364" y="99250"/>
                </a:lnTo>
                <a:lnTo>
                  <a:pt x="1818830" y="70332"/>
                </a:lnTo>
                <a:lnTo>
                  <a:pt x="1787347" y="45745"/>
                </a:lnTo>
                <a:lnTo>
                  <a:pt x="1752587" y="26073"/>
                </a:lnTo>
                <a:lnTo>
                  <a:pt x="1715325" y="11684"/>
                </a:lnTo>
                <a:lnTo>
                  <a:pt x="1676349" y="2946"/>
                </a:lnTo>
                <a:lnTo>
                  <a:pt x="1636522" y="0"/>
                </a:lnTo>
                <a:lnTo>
                  <a:pt x="1626997" y="0"/>
                </a:lnTo>
                <a:lnTo>
                  <a:pt x="1587169" y="2946"/>
                </a:lnTo>
                <a:lnTo>
                  <a:pt x="1548193" y="11684"/>
                </a:lnTo>
                <a:lnTo>
                  <a:pt x="1510931" y="26073"/>
                </a:lnTo>
                <a:lnTo>
                  <a:pt x="1476184" y="45745"/>
                </a:lnTo>
                <a:lnTo>
                  <a:pt x="1444688" y="70332"/>
                </a:lnTo>
                <a:lnTo>
                  <a:pt x="1417154" y="99250"/>
                </a:lnTo>
                <a:lnTo>
                  <a:pt x="1394155" y="131902"/>
                </a:lnTo>
                <a:lnTo>
                  <a:pt x="1376197" y="167576"/>
                </a:lnTo>
                <a:lnTo>
                  <a:pt x="1363675" y="205511"/>
                </a:lnTo>
                <a:lnTo>
                  <a:pt x="1356842" y="244856"/>
                </a:lnTo>
                <a:lnTo>
                  <a:pt x="1356601" y="247650"/>
                </a:lnTo>
                <a:lnTo>
                  <a:pt x="71196" y="247650"/>
                </a:lnTo>
                <a:lnTo>
                  <a:pt x="29718" y="263271"/>
                </a:lnTo>
                <a:lnTo>
                  <a:pt x="3886" y="299313"/>
                </a:lnTo>
                <a:lnTo>
                  <a:pt x="12" y="318846"/>
                </a:lnTo>
                <a:lnTo>
                  <a:pt x="12" y="323862"/>
                </a:lnTo>
                <a:lnTo>
                  <a:pt x="2501" y="323862"/>
                </a:lnTo>
                <a:lnTo>
                  <a:pt x="1460" y="328041"/>
                </a:lnTo>
                <a:lnTo>
                  <a:pt x="368" y="335394"/>
                </a:lnTo>
                <a:lnTo>
                  <a:pt x="0" y="342912"/>
                </a:lnTo>
                <a:lnTo>
                  <a:pt x="0" y="1953526"/>
                </a:lnTo>
                <a:lnTo>
                  <a:pt x="4381" y="1997951"/>
                </a:lnTo>
                <a:lnTo>
                  <a:pt x="17335" y="2040674"/>
                </a:lnTo>
                <a:lnTo>
                  <a:pt x="38379" y="2080031"/>
                </a:lnTo>
                <a:lnTo>
                  <a:pt x="66700" y="2114550"/>
                </a:lnTo>
                <a:lnTo>
                  <a:pt x="67183" y="2115007"/>
                </a:lnTo>
                <a:lnTo>
                  <a:pt x="74803" y="2122259"/>
                </a:lnTo>
                <a:lnTo>
                  <a:pt x="110655" y="2148840"/>
                </a:lnTo>
                <a:lnTo>
                  <a:pt x="151015" y="2167928"/>
                </a:lnTo>
                <a:lnTo>
                  <a:pt x="194310" y="2178774"/>
                </a:lnTo>
                <a:lnTo>
                  <a:pt x="227711" y="2181237"/>
                </a:lnTo>
                <a:lnTo>
                  <a:pt x="3039364" y="2181237"/>
                </a:lnTo>
                <a:lnTo>
                  <a:pt x="3083788" y="2176869"/>
                </a:lnTo>
                <a:lnTo>
                  <a:pt x="3126511" y="2163902"/>
                </a:lnTo>
                <a:lnTo>
                  <a:pt x="3165881" y="2142858"/>
                </a:lnTo>
                <a:lnTo>
                  <a:pt x="3199892" y="2115007"/>
                </a:lnTo>
                <a:lnTo>
                  <a:pt x="3228695" y="2080031"/>
                </a:lnTo>
                <a:lnTo>
                  <a:pt x="3249739" y="2040674"/>
                </a:lnTo>
                <a:lnTo>
                  <a:pt x="3262693" y="1997951"/>
                </a:lnTo>
                <a:lnTo>
                  <a:pt x="3267075" y="1953526"/>
                </a:lnTo>
                <a:lnTo>
                  <a:pt x="3267075" y="342912"/>
                </a:lnTo>
                <a:lnTo>
                  <a:pt x="3266719" y="335394"/>
                </a:lnTo>
                <a:lnTo>
                  <a:pt x="3265627" y="328041"/>
                </a:lnTo>
                <a:lnTo>
                  <a:pt x="3264573" y="323862"/>
                </a:lnTo>
                <a:lnTo>
                  <a:pt x="3267087" y="323862"/>
                </a:lnTo>
                <a:lnTo>
                  <a:pt x="3267087" y="318846"/>
                </a:lnTo>
                <a:close/>
              </a:path>
            </a:pathLst>
          </a:custGeom>
          <a:solidFill>
            <a:srgbClr val="F2B32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 txBox="1"/>
          <p:nvPr/>
        </p:nvSpPr>
        <p:spPr>
          <a:xfrm>
            <a:off x="826095" y="3525837"/>
            <a:ext cx="2853690" cy="124777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650" spc="-35" b="1">
                <a:solidFill>
                  <a:srgbClr val="FFFFFF"/>
                </a:solidFill>
                <a:latin typeface="Trebuchet MS"/>
                <a:cs typeface="Trebuchet MS"/>
              </a:rPr>
              <a:t>Life</a:t>
            </a:r>
            <a:r>
              <a:rPr dirty="0" sz="1650" spc="-9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50" spc="-10" b="1">
                <a:solidFill>
                  <a:srgbClr val="FFFFFF"/>
                </a:solidFill>
                <a:latin typeface="Trebuchet MS"/>
                <a:cs typeface="Trebuchet MS"/>
              </a:rPr>
              <a:t>Tables</a:t>
            </a:r>
            <a:endParaRPr sz="1650">
              <a:latin typeface="Trebuchet MS"/>
              <a:cs typeface="Trebuchet MS"/>
            </a:endParaRPr>
          </a:p>
          <a:p>
            <a:pPr marL="12700" marR="5080">
              <a:lnSpc>
                <a:spcPct val="136200"/>
              </a:lnSpc>
              <a:spcBef>
                <a:spcPts val="740"/>
              </a:spcBef>
            </a:pPr>
            <a:r>
              <a:rPr dirty="0" sz="1400" spc="-95">
                <a:solidFill>
                  <a:srgbClr val="FFFFFF"/>
                </a:solidFill>
                <a:latin typeface="Verdana"/>
                <a:cs typeface="Verdana"/>
              </a:rPr>
              <a:t>Period</a:t>
            </a:r>
            <a:r>
              <a:rPr dirty="0" sz="1400" spc="-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45">
                <a:solidFill>
                  <a:srgbClr val="FFFFFF"/>
                </a:solidFill>
                <a:latin typeface="Verdana"/>
                <a:cs typeface="Verdana"/>
              </a:rPr>
              <a:t>life</a:t>
            </a:r>
            <a:r>
              <a:rPr dirty="0" sz="1400" spc="-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95">
                <a:solidFill>
                  <a:srgbClr val="FFFFFF"/>
                </a:solidFill>
                <a:latin typeface="Verdana"/>
                <a:cs typeface="Verdana"/>
              </a:rPr>
              <a:t>tables</a:t>
            </a:r>
            <a:r>
              <a:rPr dirty="0" sz="1400" spc="-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120">
                <a:solidFill>
                  <a:srgbClr val="FFFFFF"/>
                </a:solidFill>
                <a:latin typeface="Verdana"/>
                <a:cs typeface="Verdana"/>
              </a:rPr>
              <a:t>from</a:t>
            </a:r>
            <a:r>
              <a:rPr dirty="0" sz="1400" spc="-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85">
                <a:solidFill>
                  <a:srgbClr val="FFFFFF"/>
                </a:solidFill>
                <a:latin typeface="Verdana"/>
                <a:cs typeface="Verdana"/>
              </a:rPr>
              <a:t>organizations </a:t>
            </a:r>
            <a:r>
              <a:rPr dirty="0" sz="1400" spc="-70">
                <a:solidFill>
                  <a:srgbClr val="FFFFFF"/>
                </a:solidFill>
                <a:latin typeface="Verdana"/>
                <a:cs typeface="Verdana"/>
              </a:rPr>
              <a:t>like</a:t>
            </a:r>
            <a:r>
              <a:rPr dirty="0" sz="1400" spc="-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105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dirty="0" sz="1400" spc="-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140">
                <a:solidFill>
                  <a:srgbClr val="FFFFFF"/>
                </a:solidFill>
                <a:latin typeface="Verdana"/>
                <a:cs typeface="Verdana"/>
              </a:rPr>
              <a:t>UN,</a:t>
            </a:r>
            <a:r>
              <a:rPr dirty="0" sz="1400" spc="-2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175">
                <a:solidFill>
                  <a:srgbClr val="FFFFFF"/>
                </a:solidFill>
                <a:latin typeface="Verdana"/>
                <a:cs typeface="Verdana"/>
              </a:rPr>
              <a:t>WHO,</a:t>
            </a:r>
            <a:r>
              <a:rPr dirty="0" sz="1400" spc="-21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12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dirty="0" sz="1400" spc="-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170">
                <a:solidFill>
                  <a:srgbClr val="FFFFFF"/>
                </a:solidFill>
                <a:latin typeface="Verdana"/>
                <a:cs typeface="Verdana"/>
              </a:rPr>
              <a:t>CDC</a:t>
            </a:r>
            <a:r>
              <a:rPr dirty="0" sz="1400" spc="-1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25">
                <a:solidFill>
                  <a:srgbClr val="FFFFFF"/>
                </a:solidFill>
                <a:latin typeface="Verdana"/>
                <a:cs typeface="Verdana"/>
              </a:rPr>
              <a:t>are </a:t>
            </a:r>
            <a:r>
              <a:rPr dirty="0" sz="1400" spc="-35">
                <a:solidFill>
                  <a:srgbClr val="FFFFFF"/>
                </a:solidFill>
                <a:latin typeface="Verdana"/>
                <a:cs typeface="Verdana"/>
              </a:rPr>
              <a:t>fundamental.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5" name="object 5" descr=""/>
          <p:cNvSpPr/>
          <p:nvPr/>
        </p:nvSpPr>
        <p:spPr>
          <a:xfrm>
            <a:off x="4086212" y="2828924"/>
            <a:ext cx="3258185" cy="2181860"/>
          </a:xfrm>
          <a:custGeom>
            <a:avLst/>
            <a:gdLst/>
            <a:ahLst/>
            <a:cxnLst/>
            <a:rect l="l" t="t" r="r" b="b"/>
            <a:pathLst>
              <a:path w="3258184" h="2181860">
                <a:moveTo>
                  <a:pt x="3257562" y="318846"/>
                </a:moveTo>
                <a:lnTo>
                  <a:pt x="3241941" y="277355"/>
                </a:lnTo>
                <a:lnTo>
                  <a:pt x="3238500" y="273227"/>
                </a:lnTo>
                <a:lnTo>
                  <a:pt x="3238500" y="342912"/>
                </a:lnTo>
                <a:lnTo>
                  <a:pt x="3238500" y="1953526"/>
                </a:lnTo>
                <a:lnTo>
                  <a:pt x="3234486" y="1994230"/>
                </a:lnTo>
                <a:lnTo>
                  <a:pt x="3222612" y="2033371"/>
                </a:lnTo>
                <a:lnTo>
                  <a:pt x="3203333" y="2069452"/>
                </a:lnTo>
                <a:lnTo>
                  <a:pt x="3177387" y="2101075"/>
                </a:lnTo>
                <a:lnTo>
                  <a:pt x="3176905" y="2101532"/>
                </a:lnTo>
                <a:lnTo>
                  <a:pt x="3145764" y="2127021"/>
                </a:lnTo>
                <a:lnTo>
                  <a:pt x="3109696" y="2146300"/>
                </a:lnTo>
                <a:lnTo>
                  <a:pt x="3070542" y="2158174"/>
                </a:lnTo>
                <a:lnTo>
                  <a:pt x="3029839" y="2162187"/>
                </a:lnTo>
                <a:lnTo>
                  <a:pt x="227711" y="2162187"/>
                </a:lnTo>
                <a:lnTo>
                  <a:pt x="186994" y="2158174"/>
                </a:lnTo>
                <a:lnTo>
                  <a:pt x="147853" y="2146300"/>
                </a:lnTo>
                <a:lnTo>
                  <a:pt x="111785" y="2127021"/>
                </a:lnTo>
                <a:lnTo>
                  <a:pt x="80645" y="2101545"/>
                </a:lnTo>
                <a:lnTo>
                  <a:pt x="80162" y="2101075"/>
                </a:lnTo>
                <a:lnTo>
                  <a:pt x="54216" y="2069452"/>
                </a:lnTo>
                <a:lnTo>
                  <a:pt x="34937" y="2033371"/>
                </a:lnTo>
                <a:lnTo>
                  <a:pt x="23063" y="1994230"/>
                </a:lnTo>
                <a:lnTo>
                  <a:pt x="19050" y="1953526"/>
                </a:lnTo>
                <a:lnTo>
                  <a:pt x="19050" y="342912"/>
                </a:lnTo>
                <a:lnTo>
                  <a:pt x="19329" y="335394"/>
                </a:lnTo>
                <a:lnTo>
                  <a:pt x="20142" y="328041"/>
                </a:lnTo>
                <a:lnTo>
                  <a:pt x="20916" y="323862"/>
                </a:lnTo>
                <a:lnTo>
                  <a:pt x="1360639" y="323862"/>
                </a:lnTo>
                <a:lnTo>
                  <a:pt x="1360754" y="324421"/>
                </a:lnTo>
                <a:lnTo>
                  <a:pt x="1362125" y="330949"/>
                </a:lnTo>
                <a:lnTo>
                  <a:pt x="1373720" y="369163"/>
                </a:lnTo>
                <a:lnTo>
                  <a:pt x="1390802" y="405269"/>
                </a:lnTo>
                <a:lnTo>
                  <a:pt x="1412989" y="438480"/>
                </a:lnTo>
                <a:lnTo>
                  <a:pt x="1439811" y="468071"/>
                </a:lnTo>
                <a:lnTo>
                  <a:pt x="1470685" y="493420"/>
                </a:lnTo>
                <a:lnTo>
                  <a:pt x="1504950" y="513943"/>
                </a:lnTo>
                <a:lnTo>
                  <a:pt x="1541843" y="529221"/>
                </a:lnTo>
                <a:lnTo>
                  <a:pt x="1580591" y="538937"/>
                </a:lnTo>
                <a:lnTo>
                  <a:pt x="1620329" y="542848"/>
                </a:lnTo>
                <a:lnTo>
                  <a:pt x="1626997" y="542937"/>
                </a:lnTo>
                <a:lnTo>
                  <a:pt x="1633651" y="542848"/>
                </a:lnTo>
                <a:lnTo>
                  <a:pt x="1673402" y="538937"/>
                </a:lnTo>
                <a:lnTo>
                  <a:pt x="1712150" y="529221"/>
                </a:lnTo>
                <a:lnTo>
                  <a:pt x="1749044" y="513943"/>
                </a:lnTo>
                <a:lnTo>
                  <a:pt x="1783308" y="493420"/>
                </a:lnTo>
                <a:lnTo>
                  <a:pt x="1814182" y="468071"/>
                </a:lnTo>
                <a:lnTo>
                  <a:pt x="1841004" y="438480"/>
                </a:lnTo>
                <a:lnTo>
                  <a:pt x="1863191" y="405269"/>
                </a:lnTo>
                <a:lnTo>
                  <a:pt x="1880260" y="369163"/>
                </a:lnTo>
                <a:lnTo>
                  <a:pt x="1891855" y="330949"/>
                </a:lnTo>
                <a:lnTo>
                  <a:pt x="1893328" y="323862"/>
                </a:lnTo>
                <a:lnTo>
                  <a:pt x="3236633" y="323862"/>
                </a:lnTo>
                <a:lnTo>
                  <a:pt x="3237420" y="328041"/>
                </a:lnTo>
                <a:lnTo>
                  <a:pt x="3238233" y="335394"/>
                </a:lnTo>
                <a:lnTo>
                  <a:pt x="3238500" y="342912"/>
                </a:lnTo>
                <a:lnTo>
                  <a:pt x="3238500" y="273227"/>
                </a:lnTo>
                <a:lnTo>
                  <a:pt x="3205899" y="251536"/>
                </a:lnTo>
                <a:lnTo>
                  <a:pt x="3186366" y="247650"/>
                </a:lnTo>
                <a:lnTo>
                  <a:pt x="1897380" y="247650"/>
                </a:lnTo>
                <a:lnTo>
                  <a:pt x="1897151" y="244856"/>
                </a:lnTo>
                <a:lnTo>
                  <a:pt x="1890318" y="205511"/>
                </a:lnTo>
                <a:lnTo>
                  <a:pt x="1877796" y="167576"/>
                </a:lnTo>
                <a:lnTo>
                  <a:pt x="1859838" y="131902"/>
                </a:lnTo>
                <a:lnTo>
                  <a:pt x="1836839" y="99250"/>
                </a:lnTo>
                <a:lnTo>
                  <a:pt x="1809305" y="70332"/>
                </a:lnTo>
                <a:lnTo>
                  <a:pt x="1777822" y="45745"/>
                </a:lnTo>
                <a:lnTo>
                  <a:pt x="1743062" y="26073"/>
                </a:lnTo>
                <a:lnTo>
                  <a:pt x="1705800" y="11684"/>
                </a:lnTo>
                <a:lnTo>
                  <a:pt x="1666824" y="2946"/>
                </a:lnTo>
                <a:lnTo>
                  <a:pt x="1626997" y="0"/>
                </a:lnTo>
                <a:lnTo>
                  <a:pt x="1620329" y="88"/>
                </a:lnTo>
                <a:lnTo>
                  <a:pt x="1580591" y="4000"/>
                </a:lnTo>
                <a:lnTo>
                  <a:pt x="1541843" y="13703"/>
                </a:lnTo>
                <a:lnTo>
                  <a:pt x="1504950" y="28994"/>
                </a:lnTo>
                <a:lnTo>
                  <a:pt x="1470685" y="49517"/>
                </a:lnTo>
                <a:lnTo>
                  <a:pt x="1439811" y="74866"/>
                </a:lnTo>
                <a:lnTo>
                  <a:pt x="1412989" y="104457"/>
                </a:lnTo>
                <a:lnTo>
                  <a:pt x="1390802" y="137668"/>
                </a:lnTo>
                <a:lnTo>
                  <a:pt x="1373720" y="173774"/>
                </a:lnTo>
                <a:lnTo>
                  <a:pt x="1362125" y="211988"/>
                </a:lnTo>
                <a:lnTo>
                  <a:pt x="1356601" y="247650"/>
                </a:lnTo>
                <a:lnTo>
                  <a:pt x="71208" y="247650"/>
                </a:lnTo>
                <a:lnTo>
                  <a:pt x="29718" y="263271"/>
                </a:lnTo>
                <a:lnTo>
                  <a:pt x="3898" y="299313"/>
                </a:lnTo>
                <a:lnTo>
                  <a:pt x="12" y="318846"/>
                </a:lnTo>
                <a:lnTo>
                  <a:pt x="12" y="323862"/>
                </a:lnTo>
                <a:lnTo>
                  <a:pt x="2501" y="323862"/>
                </a:lnTo>
                <a:lnTo>
                  <a:pt x="1460" y="328041"/>
                </a:lnTo>
                <a:lnTo>
                  <a:pt x="368" y="335394"/>
                </a:lnTo>
                <a:lnTo>
                  <a:pt x="0" y="342912"/>
                </a:lnTo>
                <a:lnTo>
                  <a:pt x="0" y="1953526"/>
                </a:lnTo>
                <a:lnTo>
                  <a:pt x="4381" y="1997951"/>
                </a:lnTo>
                <a:lnTo>
                  <a:pt x="17335" y="2040674"/>
                </a:lnTo>
                <a:lnTo>
                  <a:pt x="38366" y="2080031"/>
                </a:lnTo>
                <a:lnTo>
                  <a:pt x="66700" y="2114550"/>
                </a:lnTo>
                <a:lnTo>
                  <a:pt x="67183" y="2115007"/>
                </a:lnTo>
                <a:lnTo>
                  <a:pt x="74803" y="2122259"/>
                </a:lnTo>
                <a:lnTo>
                  <a:pt x="110655" y="2148840"/>
                </a:lnTo>
                <a:lnTo>
                  <a:pt x="151015" y="2167928"/>
                </a:lnTo>
                <a:lnTo>
                  <a:pt x="194310" y="2178774"/>
                </a:lnTo>
                <a:lnTo>
                  <a:pt x="227711" y="2181237"/>
                </a:lnTo>
                <a:lnTo>
                  <a:pt x="3029839" y="2181237"/>
                </a:lnTo>
                <a:lnTo>
                  <a:pt x="3074263" y="2176869"/>
                </a:lnTo>
                <a:lnTo>
                  <a:pt x="3116986" y="2163902"/>
                </a:lnTo>
                <a:lnTo>
                  <a:pt x="3156343" y="2142858"/>
                </a:lnTo>
                <a:lnTo>
                  <a:pt x="3190367" y="2115007"/>
                </a:lnTo>
                <a:lnTo>
                  <a:pt x="3219170" y="2080031"/>
                </a:lnTo>
                <a:lnTo>
                  <a:pt x="3240214" y="2040674"/>
                </a:lnTo>
                <a:lnTo>
                  <a:pt x="3253168" y="1997951"/>
                </a:lnTo>
                <a:lnTo>
                  <a:pt x="3257550" y="1953526"/>
                </a:lnTo>
                <a:lnTo>
                  <a:pt x="3257550" y="342912"/>
                </a:lnTo>
                <a:lnTo>
                  <a:pt x="3257194" y="335394"/>
                </a:lnTo>
                <a:lnTo>
                  <a:pt x="3256102" y="328041"/>
                </a:lnTo>
                <a:lnTo>
                  <a:pt x="3255048" y="323862"/>
                </a:lnTo>
                <a:lnTo>
                  <a:pt x="3257562" y="323862"/>
                </a:lnTo>
                <a:lnTo>
                  <a:pt x="3257562" y="318846"/>
                </a:lnTo>
                <a:close/>
              </a:path>
            </a:pathLst>
          </a:custGeom>
          <a:solidFill>
            <a:srgbClr val="D7415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 txBox="1"/>
          <p:nvPr/>
        </p:nvSpPr>
        <p:spPr>
          <a:xfrm>
            <a:off x="4271759" y="3525837"/>
            <a:ext cx="2650490" cy="124777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650" b="1">
                <a:solidFill>
                  <a:srgbClr val="FFFFFF"/>
                </a:solidFill>
                <a:latin typeface="Trebuchet MS"/>
                <a:cs typeface="Trebuchet MS"/>
              </a:rPr>
              <a:t>Mortality</a:t>
            </a:r>
            <a:r>
              <a:rPr dirty="0" sz="1650" spc="7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50" spc="-20" b="1">
                <a:solidFill>
                  <a:srgbClr val="FFFFFF"/>
                </a:solidFill>
                <a:latin typeface="Trebuchet MS"/>
                <a:cs typeface="Trebuchet MS"/>
              </a:rPr>
              <a:t>Rates</a:t>
            </a:r>
            <a:endParaRPr sz="1650">
              <a:latin typeface="Trebuchet MS"/>
              <a:cs typeface="Trebuchet MS"/>
            </a:endParaRPr>
          </a:p>
          <a:p>
            <a:pPr marL="12700" marR="5080">
              <a:lnSpc>
                <a:spcPct val="136200"/>
              </a:lnSpc>
              <a:spcBef>
                <a:spcPts val="740"/>
              </a:spcBef>
            </a:pPr>
            <a:r>
              <a:rPr dirty="0" sz="1400" spc="-90">
                <a:solidFill>
                  <a:srgbClr val="FFFFFF"/>
                </a:solidFill>
                <a:latin typeface="Verdana"/>
                <a:cs typeface="Verdana"/>
              </a:rPr>
              <a:t>Calculations</a:t>
            </a:r>
            <a:r>
              <a:rPr dirty="0" sz="1400" spc="-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105">
                <a:solidFill>
                  <a:srgbClr val="FFFFFF"/>
                </a:solidFill>
                <a:latin typeface="Verdana"/>
                <a:cs typeface="Verdana"/>
              </a:rPr>
              <a:t>incorporate</a:t>
            </a:r>
            <a:r>
              <a:rPr dirty="0" sz="1400" spc="-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20">
                <a:solidFill>
                  <a:srgbClr val="FFFFFF"/>
                </a:solidFill>
                <a:latin typeface="Verdana"/>
                <a:cs typeface="Verdana"/>
              </a:rPr>
              <a:t>age- </a:t>
            </a:r>
            <a:r>
              <a:rPr dirty="0" sz="1400" spc="-80">
                <a:solidFill>
                  <a:srgbClr val="FFFFFF"/>
                </a:solidFill>
                <a:latin typeface="Verdana"/>
                <a:cs typeface="Verdana"/>
              </a:rPr>
              <a:t>specific</a:t>
            </a:r>
            <a:r>
              <a:rPr dirty="0" sz="1400" spc="-11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12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dirty="0" sz="1400" spc="-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150">
                <a:solidFill>
                  <a:srgbClr val="FFFFFF"/>
                </a:solidFill>
                <a:latin typeface="Verdana"/>
                <a:cs typeface="Verdana"/>
              </a:rPr>
              <a:t>sex-</a:t>
            </a:r>
            <a:r>
              <a:rPr dirty="0" sz="1400" spc="-80">
                <a:solidFill>
                  <a:srgbClr val="FFFFFF"/>
                </a:solidFill>
                <a:latin typeface="Verdana"/>
                <a:cs typeface="Verdana"/>
              </a:rPr>
              <a:t>specific</a:t>
            </a:r>
            <a:r>
              <a:rPr dirty="0" sz="1400" spc="-10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70">
                <a:solidFill>
                  <a:srgbClr val="FFFFFF"/>
                </a:solidFill>
                <a:latin typeface="Verdana"/>
                <a:cs typeface="Verdana"/>
              </a:rPr>
              <a:t>mortality </a:t>
            </a:r>
            <a:r>
              <a:rPr dirty="0" sz="1400" spc="-125">
                <a:solidFill>
                  <a:srgbClr val="FFFFFF"/>
                </a:solidFill>
                <a:latin typeface="Verdana"/>
                <a:cs typeface="Verdana"/>
              </a:rPr>
              <a:t>rates</a:t>
            </a:r>
            <a:r>
              <a:rPr dirty="0" sz="1400" spc="-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120">
                <a:solidFill>
                  <a:srgbClr val="FFFFFF"/>
                </a:solidFill>
                <a:latin typeface="Verdana"/>
                <a:cs typeface="Verdana"/>
              </a:rPr>
              <a:t>from</a:t>
            </a:r>
            <a:r>
              <a:rPr dirty="0" sz="1400" spc="-10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110">
                <a:solidFill>
                  <a:srgbClr val="FFFFFF"/>
                </a:solidFill>
                <a:latin typeface="Verdana"/>
                <a:cs typeface="Verdana"/>
              </a:rPr>
              <a:t>various</a:t>
            </a:r>
            <a:r>
              <a:rPr dirty="0" sz="1400" spc="-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Verdana"/>
                <a:cs typeface="Verdana"/>
              </a:rPr>
              <a:t>regions.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7" name="object 7" descr=""/>
          <p:cNvSpPr/>
          <p:nvPr/>
        </p:nvSpPr>
        <p:spPr>
          <a:xfrm>
            <a:off x="7524737" y="2828924"/>
            <a:ext cx="3267710" cy="2181860"/>
          </a:xfrm>
          <a:custGeom>
            <a:avLst/>
            <a:gdLst/>
            <a:ahLst/>
            <a:cxnLst/>
            <a:rect l="l" t="t" r="r" b="b"/>
            <a:pathLst>
              <a:path w="3267709" h="2181860">
                <a:moveTo>
                  <a:pt x="3267087" y="318846"/>
                </a:moveTo>
                <a:lnTo>
                  <a:pt x="3251466" y="277355"/>
                </a:lnTo>
                <a:lnTo>
                  <a:pt x="3248025" y="273240"/>
                </a:lnTo>
                <a:lnTo>
                  <a:pt x="3248025" y="342912"/>
                </a:lnTo>
                <a:lnTo>
                  <a:pt x="3248025" y="1953526"/>
                </a:lnTo>
                <a:lnTo>
                  <a:pt x="3244011" y="1994230"/>
                </a:lnTo>
                <a:lnTo>
                  <a:pt x="3232137" y="2033371"/>
                </a:lnTo>
                <a:lnTo>
                  <a:pt x="3212858" y="2069452"/>
                </a:lnTo>
                <a:lnTo>
                  <a:pt x="3186912" y="2101075"/>
                </a:lnTo>
                <a:lnTo>
                  <a:pt x="3186430" y="2101532"/>
                </a:lnTo>
                <a:lnTo>
                  <a:pt x="3155289" y="2127021"/>
                </a:lnTo>
                <a:lnTo>
                  <a:pt x="3119209" y="2146300"/>
                </a:lnTo>
                <a:lnTo>
                  <a:pt x="3080067" y="2158174"/>
                </a:lnTo>
                <a:lnTo>
                  <a:pt x="3039364" y="2162187"/>
                </a:lnTo>
                <a:lnTo>
                  <a:pt x="227711" y="2162187"/>
                </a:lnTo>
                <a:lnTo>
                  <a:pt x="186994" y="2158174"/>
                </a:lnTo>
                <a:lnTo>
                  <a:pt x="147853" y="2146300"/>
                </a:lnTo>
                <a:lnTo>
                  <a:pt x="111785" y="2127021"/>
                </a:lnTo>
                <a:lnTo>
                  <a:pt x="80645" y="2101545"/>
                </a:lnTo>
                <a:lnTo>
                  <a:pt x="80162" y="2101075"/>
                </a:lnTo>
                <a:lnTo>
                  <a:pt x="54216" y="2069452"/>
                </a:lnTo>
                <a:lnTo>
                  <a:pt x="34925" y="2033371"/>
                </a:lnTo>
                <a:lnTo>
                  <a:pt x="23063" y="1994230"/>
                </a:lnTo>
                <a:lnTo>
                  <a:pt x="19050" y="1953526"/>
                </a:lnTo>
                <a:lnTo>
                  <a:pt x="19050" y="342912"/>
                </a:lnTo>
                <a:lnTo>
                  <a:pt x="19329" y="335394"/>
                </a:lnTo>
                <a:lnTo>
                  <a:pt x="20142" y="328041"/>
                </a:lnTo>
                <a:lnTo>
                  <a:pt x="20916" y="323862"/>
                </a:lnTo>
                <a:lnTo>
                  <a:pt x="1370152" y="323862"/>
                </a:lnTo>
                <a:lnTo>
                  <a:pt x="1370266" y="324421"/>
                </a:lnTo>
                <a:lnTo>
                  <a:pt x="1371650" y="330949"/>
                </a:lnTo>
                <a:lnTo>
                  <a:pt x="1383245" y="369163"/>
                </a:lnTo>
                <a:lnTo>
                  <a:pt x="1400327" y="405269"/>
                </a:lnTo>
                <a:lnTo>
                  <a:pt x="1422514" y="438480"/>
                </a:lnTo>
                <a:lnTo>
                  <a:pt x="1449336" y="468071"/>
                </a:lnTo>
                <a:lnTo>
                  <a:pt x="1480210" y="493420"/>
                </a:lnTo>
                <a:lnTo>
                  <a:pt x="1514475" y="513943"/>
                </a:lnTo>
                <a:lnTo>
                  <a:pt x="1551368" y="529221"/>
                </a:lnTo>
                <a:lnTo>
                  <a:pt x="1590116" y="538937"/>
                </a:lnTo>
                <a:lnTo>
                  <a:pt x="1629854" y="542848"/>
                </a:lnTo>
                <a:lnTo>
                  <a:pt x="1636522" y="542937"/>
                </a:lnTo>
                <a:lnTo>
                  <a:pt x="1643176" y="542848"/>
                </a:lnTo>
                <a:lnTo>
                  <a:pt x="1682927" y="538937"/>
                </a:lnTo>
                <a:lnTo>
                  <a:pt x="1721675" y="529221"/>
                </a:lnTo>
                <a:lnTo>
                  <a:pt x="1758569" y="513943"/>
                </a:lnTo>
                <a:lnTo>
                  <a:pt x="1792833" y="493420"/>
                </a:lnTo>
                <a:lnTo>
                  <a:pt x="1823707" y="468071"/>
                </a:lnTo>
                <a:lnTo>
                  <a:pt x="1850529" y="438480"/>
                </a:lnTo>
                <a:lnTo>
                  <a:pt x="1872716" y="405269"/>
                </a:lnTo>
                <a:lnTo>
                  <a:pt x="1889785" y="369163"/>
                </a:lnTo>
                <a:lnTo>
                  <a:pt x="1901380" y="330949"/>
                </a:lnTo>
                <a:lnTo>
                  <a:pt x="1902866" y="323862"/>
                </a:lnTo>
                <a:lnTo>
                  <a:pt x="3246158" y="323862"/>
                </a:lnTo>
                <a:lnTo>
                  <a:pt x="3246945" y="328041"/>
                </a:lnTo>
                <a:lnTo>
                  <a:pt x="3247758" y="335394"/>
                </a:lnTo>
                <a:lnTo>
                  <a:pt x="3248025" y="342912"/>
                </a:lnTo>
                <a:lnTo>
                  <a:pt x="3248025" y="273240"/>
                </a:lnTo>
                <a:lnTo>
                  <a:pt x="3215424" y="251536"/>
                </a:lnTo>
                <a:lnTo>
                  <a:pt x="3195891" y="247650"/>
                </a:lnTo>
                <a:lnTo>
                  <a:pt x="1906905" y="247650"/>
                </a:lnTo>
                <a:lnTo>
                  <a:pt x="1906676" y="244856"/>
                </a:lnTo>
                <a:lnTo>
                  <a:pt x="1899843" y="205511"/>
                </a:lnTo>
                <a:lnTo>
                  <a:pt x="1887321" y="167576"/>
                </a:lnTo>
                <a:lnTo>
                  <a:pt x="1869363" y="131902"/>
                </a:lnTo>
                <a:lnTo>
                  <a:pt x="1846364" y="99250"/>
                </a:lnTo>
                <a:lnTo>
                  <a:pt x="1818830" y="70332"/>
                </a:lnTo>
                <a:lnTo>
                  <a:pt x="1787347" y="45745"/>
                </a:lnTo>
                <a:lnTo>
                  <a:pt x="1752587" y="26073"/>
                </a:lnTo>
                <a:lnTo>
                  <a:pt x="1715325" y="11684"/>
                </a:lnTo>
                <a:lnTo>
                  <a:pt x="1676349" y="2946"/>
                </a:lnTo>
                <a:lnTo>
                  <a:pt x="1636522" y="0"/>
                </a:lnTo>
                <a:lnTo>
                  <a:pt x="1629854" y="88"/>
                </a:lnTo>
                <a:lnTo>
                  <a:pt x="1590116" y="4000"/>
                </a:lnTo>
                <a:lnTo>
                  <a:pt x="1551368" y="13703"/>
                </a:lnTo>
                <a:lnTo>
                  <a:pt x="1514475" y="28994"/>
                </a:lnTo>
                <a:lnTo>
                  <a:pt x="1480210" y="49517"/>
                </a:lnTo>
                <a:lnTo>
                  <a:pt x="1449336" y="74866"/>
                </a:lnTo>
                <a:lnTo>
                  <a:pt x="1422514" y="104457"/>
                </a:lnTo>
                <a:lnTo>
                  <a:pt x="1400327" y="137668"/>
                </a:lnTo>
                <a:lnTo>
                  <a:pt x="1383245" y="173774"/>
                </a:lnTo>
                <a:lnTo>
                  <a:pt x="1371650" y="211988"/>
                </a:lnTo>
                <a:lnTo>
                  <a:pt x="1366126" y="247650"/>
                </a:lnTo>
                <a:lnTo>
                  <a:pt x="71208" y="247650"/>
                </a:lnTo>
                <a:lnTo>
                  <a:pt x="29718" y="263271"/>
                </a:lnTo>
                <a:lnTo>
                  <a:pt x="3898" y="299313"/>
                </a:lnTo>
                <a:lnTo>
                  <a:pt x="12" y="318846"/>
                </a:lnTo>
                <a:lnTo>
                  <a:pt x="12" y="323862"/>
                </a:lnTo>
                <a:lnTo>
                  <a:pt x="2501" y="323862"/>
                </a:lnTo>
                <a:lnTo>
                  <a:pt x="1460" y="328041"/>
                </a:lnTo>
                <a:lnTo>
                  <a:pt x="368" y="335394"/>
                </a:lnTo>
                <a:lnTo>
                  <a:pt x="0" y="342912"/>
                </a:lnTo>
                <a:lnTo>
                  <a:pt x="0" y="1953526"/>
                </a:lnTo>
                <a:lnTo>
                  <a:pt x="4381" y="1997951"/>
                </a:lnTo>
                <a:lnTo>
                  <a:pt x="17335" y="2040674"/>
                </a:lnTo>
                <a:lnTo>
                  <a:pt x="38366" y="2080031"/>
                </a:lnTo>
                <a:lnTo>
                  <a:pt x="66700" y="2114550"/>
                </a:lnTo>
                <a:lnTo>
                  <a:pt x="67183" y="2115007"/>
                </a:lnTo>
                <a:lnTo>
                  <a:pt x="74803" y="2122259"/>
                </a:lnTo>
                <a:lnTo>
                  <a:pt x="110655" y="2148840"/>
                </a:lnTo>
                <a:lnTo>
                  <a:pt x="151015" y="2167928"/>
                </a:lnTo>
                <a:lnTo>
                  <a:pt x="194310" y="2178774"/>
                </a:lnTo>
                <a:lnTo>
                  <a:pt x="227711" y="2181237"/>
                </a:lnTo>
                <a:lnTo>
                  <a:pt x="3039364" y="2181237"/>
                </a:lnTo>
                <a:lnTo>
                  <a:pt x="3083788" y="2176869"/>
                </a:lnTo>
                <a:lnTo>
                  <a:pt x="3126511" y="2163902"/>
                </a:lnTo>
                <a:lnTo>
                  <a:pt x="3165868" y="2142858"/>
                </a:lnTo>
                <a:lnTo>
                  <a:pt x="3199892" y="2115007"/>
                </a:lnTo>
                <a:lnTo>
                  <a:pt x="3228695" y="2080031"/>
                </a:lnTo>
                <a:lnTo>
                  <a:pt x="3249739" y="2040674"/>
                </a:lnTo>
                <a:lnTo>
                  <a:pt x="3262693" y="1997951"/>
                </a:lnTo>
                <a:lnTo>
                  <a:pt x="3267075" y="1953526"/>
                </a:lnTo>
                <a:lnTo>
                  <a:pt x="3267075" y="342912"/>
                </a:lnTo>
                <a:lnTo>
                  <a:pt x="3266719" y="335394"/>
                </a:lnTo>
                <a:lnTo>
                  <a:pt x="3265627" y="328041"/>
                </a:lnTo>
                <a:lnTo>
                  <a:pt x="3264573" y="323862"/>
                </a:lnTo>
                <a:lnTo>
                  <a:pt x="3267087" y="323862"/>
                </a:lnTo>
                <a:lnTo>
                  <a:pt x="3267087" y="318846"/>
                </a:lnTo>
                <a:close/>
              </a:path>
            </a:pathLst>
          </a:custGeom>
          <a:solidFill>
            <a:srgbClr val="DD785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 descr=""/>
          <p:cNvSpPr txBox="1"/>
          <p:nvPr/>
        </p:nvSpPr>
        <p:spPr>
          <a:xfrm>
            <a:off x="624879" y="2348357"/>
            <a:ext cx="8614410" cy="87058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400" spc="-60">
                <a:solidFill>
                  <a:srgbClr val="FFFFFF"/>
                </a:solidFill>
                <a:latin typeface="Verdana"/>
                <a:cs typeface="Verdana"/>
              </a:rPr>
              <a:t>Life</a:t>
            </a:r>
            <a:r>
              <a:rPr dirty="0" sz="1400" spc="-5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125">
                <a:solidFill>
                  <a:srgbClr val="FFFFFF"/>
                </a:solidFill>
                <a:latin typeface="Verdana"/>
                <a:cs typeface="Verdana"/>
              </a:rPr>
              <a:t>expectancy</a:t>
            </a:r>
            <a:r>
              <a:rPr dirty="0" sz="1400" spc="-12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85">
                <a:solidFill>
                  <a:srgbClr val="FFFFFF"/>
                </a:solidFill>
                <a:latin typeface="Verdana"/>
                <a:cs typeface="Verdana"/>
              </a:rPr>
              <a:t>calculations</a:t>
            </a:r>
            <a:r>
              <a:rPr dirty="0" sz="1400" spc="-5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105">
                <a:solidFill>
                  <a:srgbClr val="FFFFFF"/>
                </a:solidFill>
                <a:latin typeface="Verdana"/>
                <a:cs typeface="Verdana"/>
              </a:rPr>
              <a:t>rely</a:t>
            </a:r>
            <a:r>
              <a:rPr dirty="0" sz="1400" spc="-12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100">
                <a:solidFill>
                  <a:srgbClr val="FFFFFF"/>
                </a:solidFill>
                <a:latin typeface="Verdana"/>
                <a:cs typeface="Verdana"/>
              </a:rPr>
              <a:t>on</a:t>
            </a:r>
            <a:r>
              <a:rPr dirty="0" sz="1400" spc="-5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125">
                <a:solidFill>
                  <a:srgbClr val="FFFFFF"/>
                </a:solidFill>
                <a:latin typeface="Verdana"/>
                <a:cs typeface="Verdana"/>
              </a:rPr>
              <a:t>comprehensive</a:t>
            </a:r>
            <a:r>
              <a:rPr dirty="0" sz="1400" spc="-5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120">
                <a:solidFill>
                  <a:srgbClr val="FFFFFF"/>
                </a:solidFill>
                <a:latin typeface="Verdana"/>
                <a:cs typeface="Verdana"/>
              </a:rPr>
              <a:t>data</a:t>
            </a:r>
            <a:r>
              <a:rPr dirty="0" sz="1400" spc="-5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12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dirty="0" sz="1400" spc="-5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100">
                <a:solidFill>
                  <a:srgbClr val="FFFFFF"/>
                </a:solidFill>
                <a:latin typeface="Verdana"/>
                <a:cs typeface="Verdana"/>
              </a:rPr>
              <a:t>sophisticated</a:t>
            </a:r>
            <a:r>
              <a:rPr dirty="0" sz="1400" spc="-5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20">
                <a:solidFill>
                  <a:srgbClr val="FFFFFF"/>
                </a:solidFill>
                <a:latin typeface="Verdana"/>
                <a:cs typeface="Verdana"/>
              </a:rPr>
              <a:t>methodologies.</a:t>
            </a:r>
            <a:endParaRPr sz="1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195"/>
              </a:spcBef>
            </a:pPr>
            <a:endParaRPr sz="1400">
              <a:latin typeface="Verdana"/>
              <a:cs typeface="Verdana"/>
            </a:endParaRPr>
          </a:p>
          <a:p>
            <a:pPr marL="1578610">
              <a:lnSpc>
                <a:spcPct val="100000"/>
              </a:lnSpc>
              <a:tabLst>
                <a:tab pos="5024120" algn="l"/>
                <a:tab pos="8469630" algn="l"/>
              </a:tabLst>
            </a:pPr>
            <a:r>
              <a:rPr dirty="0" sz="1700" spc="-50" b="1">
                <a:latin typeface="Trebuchet MS"/>
                <a:cs typeface="Trebuchet MS"/>
              </a:rPr>
              <a:t>1</a:t>
            </a:r>
            <a:r>
              <a:rPr dirty="0" sz="1700" b="1">
                <a:latin typeface="Trebuchet MS"/>
                <a:cs typeface="Trebuchet MS"/>
              </a:rPr>
              <a:t>	</a:t>
            </a:r>
            <a:r>
              <a:rPr dirty="0" sz="1700" spc="-50" b="1">
                <a:latin typeface="Trebuchet MS"/>
                <a:cs typeface="Trebuchet MS"/>
              </a:rPr>
              <a:t>2</a:t>
            </a:r>
            <a:r>
              <a:rPr dirty="0" sz="1700" b="1">
                <a:latin typeface="Trebuchet MS"/>
                <a:cs typeface="Trebuchet MS"/>
              </a:rPr>
              <a:t>	</a:t>
            </a:r>
            <a:r>
              <a:rPr dirty="0" sz="1700" spc="-50" b="1">
                <a:latin typeface="Trebuchet MS"/>
                <a:cs typeface="Trebuchet MS"/>
              </a:rPr>
              <a:t>3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7717434" y="3525837"/>
            <a:ext cx="2861945" cy="124777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650" spc="-10" b="1">
                <a:solidFill>
                  <a:srgbClr val="FFFFFF"/>
                </a:solidFill>
                <a:latin typeface="Trebuchet MS"/>
                <a:cs typeface="Trebuchet MS"/>
              </a:rPr>
              <a:t>Limitations</a:t>
            </a:r>
            <a:endParaRPr sz="1650">
              <a:latin typeface="Trebuchet MS"/>
              <a:cs typeface="Trebuchet MS"/>
            </a:endParaRPr>
          </a:p>
          <a:p>
            <a:pPr marL="12700" marR="5080">
              <a:lnSpc>
                <a:spcPct val="136200"/>
              </a:lnSpc>
              <a:spcBef>
                <a:spcPts val="740"/>
              </a:spcBef>
            </a:pPr>
            <a:r>
              <a:rPr dirty="0" sz="1400" spc="-125">
                <a:solidFill>
                  <a:srgbClr val="FFFFFF"/>
                </a:solidFill>
                <a:latin typeface="Verdana"/>
                <a:cs typeface="Verdana"/>
              </a:rPr>
              <a:t>Data</a:t>
            </a:r>
            <a:r>
              <a:rPr dirty="0" sz="1400" spc="-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125">
                <a:solidFill>
                  <a:srgbClr val="FFFFFF"/>
                </a:solidFill>
                <a:latin typeface="Verdana"/>
                <a:cs typeface="Verdana"/>
              </a:rPr>
              <a:t>gaps</a:t>
            </a:r>
            <a:r>
              <a:rPr dirty="0" sz="1400" spc="-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60">
                <a:solidFill>
                  <a:srgbClr val="FFFFFF"/>
                </a:solidFill>
                <a:latin typeface="Verdana"/>
                <a:cs typeface="Verdana"/>
              </a:rPr>
              <a:t>in</a:t>
            </a:r>
            <a:r>
              <a:rPr dirty="0" sz="1400" spc="-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100">
                <a:solidFill>
                  <a:srgbClr val="FFFFFF"/>
                </a:solidFill>
                <a:latin typeface="Verdana"/>
                <a:cs typeface="Verdana"/>
              </a:rPr>
              <a:t>developing</a:t>
            </a:r>
            <a:r>
              <a:rPr dirty="0" sz="1400" spc="-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105">
                <a:solidFill>
                  <a:srgbClr val="FFFFFF"/>
                </a:solidFill>
                <a:latin typeface="Verdana"/>
                <a:cs typeface="Verdana"/>
              </a:rPr>
              <a:t>regions</a:t>
            </a:r>
            <a:r>
              <a:rPr dirty="0" sz="1400" spc="-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55">
                <a:solidFill>
                  <a:srgbClr val="FFFFFF"/>
                </a:solidFill>
                <a:latin typeface="Verdana"/>
                <a:cs typeface="Verdana"/>
              </a:rPr>
              <a:t>and </a:t>
            </a:r>
            <a:r>
              <a:rPr dirty="0" sz="1400" spc="-120">
                <a:solidFill>
                  <a:srgbClr val="FFFFFF"/>
                </a:solidFill>
                <a:latin typeface="Verdana"/>
                <a:cs typeface="Verdana"/>
              </a:rPr>
              <a:t>assumptions</a:t>
            </a:r>
            <a:r>
              <a:rPr dirty="0" sz="1400" spc="-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60">
                <a:solidFill>
                  <a:srgbClr val="FFFFFF"/>
                </a:solidFill>
                <a:latin typeface="Verdana"/>
                <a:cs typeface="Verdana"/>
              </a:rPr>
              <a:t>in</a:t>
            </a:r>
            <a:r>
              <a:rPr dirty="0" sz="1400" spc="-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105">
                <a:solidFill>
                  <a:srgbClr val="FFFFFF"/>
                </a:solidFill>
                <a:latin typeface="Verdana"/>
                <a:cs typeface="Verdana"/>
              </a:rPr>
              <a:t>projections</a:t>
            </a:r>
            <a:r>
              <a:rPr dirty="0" sz="1400" spc="-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25">
                <a:solidFill>
                  <a:srgbClr val="FFFFFF"/>
                </a:solidFill>
                <a:latin typeface="Verdana"/>
                <a:cs typeface="Verdana"/>
              </a:rPr>
              <a:t>can </a:t>
            </a:r>
            <a:r>
              <a:rPr dirty="0" sz="1400" spc="-90">
                <a:solidFill>
                  <a:srgbClr val="FFFFFF"/>
                </a:solidFill>
                <a:latin typeface="Verdana"/>
                <a:cs typeface="Verdana"/>
              </a:rPr>
              <a:t>affect</a:t>
            </a:r>
            <a:r>
              <a:rPr dirty="0" sz="1400" spc="-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40">
                <a:solidFill>
                  <a:srgbClr val="FFFFFF"/>
                </a:solidFill>
                <a:latin typeface="Verdana"/>
                <a:cs typeface="Verdana"/>
              </a:rPr>
              <a:t>accuracy.</a:t>
            </a:r>
            <a:endParaRPr sz="1400">
              <a:latin typeface="Verdana"/>
              <a:cs typeface="Verdana"/>
            </a:endParaRPr>
          </a:p>
        </p:txBody>
      </p:sp>
      <p:pic>
        <p:nvPicPr>
          <p:cNvPr id="10" name="object 10" descr="">
            <a:hlinkClick r:id="rId2"/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580244" y="5926073"/>
            <a:ext cx="1754504" cy="4191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pc="-20"/>
              <a:t>Impact</a:t>
            </a:r>
            <a:r>
              <a:rPr dirty="0" spc="-165"/>
              <a:t> </a:t>
            </a:r>
            <a:r>
              <a:rPr dirty="0"/>
              <a:t>of</a:t>
            </a:r>
            <a:r>
              <a:rPr dirty="0" spc="-165"/>
              <a:t> </a:t>
            </a:r>
            <a:r>
              <a:rPr dirty="0" spc="150"/>
              <a:t>COVID-</a:t>
            </a:r>
            <a:r>
              <a:rPr dirty="0" spc="175"/>
              <a:t>19</a:t>
            </a:r>
            <a:r>
              <a:rPr dirty="0" spc="-165"/>
              <a:t> </a:t>
            </a:r>
            <a:r>
              <a:rPr dirty="0"/>
              <a:t>on</a:t>
            </a:r>
            <a:r>
              <a:rPr dirty="0" spc="-165"/>
              <a:t> </a:t>
            </a:r>
            <a:r>
              <a:rPr dirty="0" spc="-95"/>
              <a:t>Life</a:t>
            </a:r>
            <a:r>
              <a:rPr dirty="0" spc="-155"/>
              <a:t> </a:t>
            </a:r>
            <a:r>
              <a:rPr dirty="0" spc="-25"/>
              <a:t>Expectancy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624879" y="1423898"/>
            <a:ext cx="4537710" cy="89217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marL="12700" marR="5080">
              <a:lnSpc>
                <a:spcPct val="136200"/>
              </a:lnSpc>
              <a:spcBef>
                <a:spcPts val="55"/>
              </a:spcBef>
            </a:pPr>
            <a:r>
              <a:rPr dirty="0" sz="1400" spc="-105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dirty="0" sz="1400" spc="-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170">
                <a:solidFill>
                  <a:srgbClr val="FFFFFF"/>
                </a:solidFill>
                <a:latin typeface="Verdana"/>
                <a:cs typeface="Verdana"/>
              </a:rPr>
              <a:t>COVID-</a:t>
            </a:r>
            <a:r>
              <a:rPr dirty="0" sz="1400" spc="-110">
                <a:solidFill>
                  <a:srgbClr val="FFFFFF"/>
                </a:solidFill>
                <a:latin typeface="Verdana"/>
                <a:cs typeface="Verdana"/>
              </a:rPr>
              <a:t>19</a:t>
            </a:r>
            <a:r>
              <a:rPr dirty="0" sz="1400" spc="-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120">
                <a:solidFill>
                  <a:srgbClr val="FFFFFF"/>
                </a:solidFill>
                <a:latin typeface="Verdana"/>
                <a:cs typeface="Verdana"/>
              </a:rPr>
              <a:t>pandemic</a:t>
            </a:r>
            <a:r>
              <a:rPr dirty="0" sz="1400" spc="-10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80">
                <a:solidFill>
                  <a:srgbClr val="FFFFFF"/>
                </a:solidFill>
                <a:latin typeface="Verdana"/>
                <a:cs typeface="Verdana"/>
              </a:rPr>
              <a:t>significantly</a:t>
            </a:r>
            <a:r>
              <a:rPr dirty="0" sz="1400" spc="-13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105">
                <a:solidFill>
                  <a:srgbClr val="FFFFFF"/>
                </a:solidFill>
                <a:latin typeface="Verdana"/>
                <a:cs typeface="Verdana"/>
              </a:rPr>
              <a:t>disrupted</a:t>
            </a:r>
            <a:r>
              <a:rPr dirty="0" sz="1400" spc="-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70">
                <a:solidFill>
                  <a:srgbClr val="FFFFFF"/>
                </a:solidFill>
                <a:latin typeface="Verdana"/>
                <a:cs typeface="Verdana"/>
              </a:rPr>
              <a:t>global</a:t>
            </a:r>
            <a:r>
              <a:rPr dirty="0" sz="1400" spc="-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20">
                <a:solidFill>
                  <a:srgbClr val="FFFFFF"/>
                </a:solidFill>
                <a:latin typeface="Verdana"/>
                <a:cs typeface="Verdana"/>
              </a:rPr>
              <a:t>life </a:t>
            </a:r>
            <a:r>
              <a:rPr dirty="0" sz="1400" spc="-125">
                <a:solidFill>
                  <a:srgbClr val="FFFFFF"/>
                </a:solidFill>
                <a:latin typeface="Verdana"/>
                <a:cs typeface="Verdana"/>
              </a:rPr>
              <a:t>expectancy</a:t>
            </a:r>
            <a:r>
              <a:rPr dirty="0" sz="1400" spc="-1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130">
                <a:solidFill>
                  <a:srgbClr val="FFFFFF"/>
                </a:solidFill>
                <a:latin typeface="Verdana"/>
                <a:cs typeface="Verdana"/>
              </a:rPr>
              <a:t>trends,</a:t>
            </a:r>
            <a:r>
              <a:rPr dirty="0" sz="1400" spc="-20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120">
                <a:solidFill>
                  <a:srgbClr val="FFFFFF"/>
                </a:solidFill>
                <a:latin typeface="Verdana"/>
                <a:cs typeface="Verdana"/>
              </a:rPr>
              <a:t>reversing</a:t>
            </a:r>
            <a:r>
              <a:rPr dirty="0" sz="1400" spc="-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145">
                <a:solidFill>
                  <a:srgbClr val="FFFFFF"/>
                </a:solidFill>
                <a:latin typeface="Verdana"/>
                <a:cs typeface="Verdana"/>
              </a:rPr>
              <a:t>years</a:t>
            </a:r>
            <a:r>
              <a:rPr dirty="0" sz="1400" spc="-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70">
                <a:solidFill>
                  <a:srgbClr val="FFFFFF"/>
                </a:solidFill>
                <a:latin typeface="Verdana"/>
                <a:cs typeface="Verdana"/>
              </a:rPr>
              <a:t>of </a:t>
            </a:r>
            <a:r>
              <a:rPr dirty="0" sz="1400" spc="-120">
                <a:solidFill>
                  <a:srgbClr val="FFFFFF"/>
                </a:solidFill>
                <a:latin typeface="Verdana"/>
                <a:cs typeface="Verdana"/>
              </a:rPr>
              <a:t>progress</a:t>
            </a:r>
            <a:r>
              <a:rPr dirty="0" sz="1400" spc="-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60">
                <a:solidFill>
                  <a:srgbClr val="FFFFFF"/>
                </a:solidFill>
                <a:latin typeface="Verdana"/>
                <a:cs typeface="Verdana"/>
              </a:rPr>
              <a:t>in</a:t>
            </a:r>
            <a:r>
              <a:rPr dirty="0" sz="1400" spc="-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14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1400" spc="-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Verdana"/>
                <a:cs typeface="Verdana"/>
              </a:rPr>
              <a:t>short period.</a:t>
            </a:r>
            <a:endParaRPr sz="1400">
              <a:latin typeface="Verdana"/>
              <a:cs typeface="Verdana"/>
            </a:endParaRPr>
          </a:p>
        </p:txBody>
      </p:sp>
      <p:grpSp>
        <p:nvGrpSpPr>
          <p:cNvPr id="4" name="object 4" descr=""/>
          <p:cNvGrpSpPr/>
          <p:nvPr/>
        </p:nvGrpSpPr>
        <p:grpSpPr>
          <a:xfrm>
            <a:off x="784024" y="2613082"/>
            <a:ext cx="4712970" cy="2514600"/>
            <a:chOff x="784024" y="2613082"/>
            <a:chExt cx="4712970" cy="2514600"/>
          </a:xfrm>
        </p:grpSpPr>
        <p:sp>
          <p:nvSpPr>
            <p:cNvPr id="5" name="object 5" descr=""/>
            <p:cNvSpPr/>
            <p:nvPr/>
          </p:nvSpPr>
          <p:spPr>
            <a:xfrm>
              <a:off x="829025" y="5120731"/>
              <a:ext cx="4664710" cy="0"/>
            </a:xfrm>
            <a:custGeom>
              <a:avLst/>
              <a:gdLst/>
              <a:ahLst/>
              <a:cxnLst/>
              <a:rect l="l" t="t" r="r" b="b"/>
              <a:pathLst>
                <a:path w="4664710" h="0">
                  <a:moveTo>
                    <a:pt x="0" y="0"/>
                  </a:moveTo>
                  <a:lnTo>
                    <a:pt x="4664329" y="0"/>
                  </a:lnTo>
                </a:path>
              </a:pathLst>
            </a:custGeom>
            <a:ln w="63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829025" y="4283896"/>
              <a:ext cx="4664710" cy="0"/>
            </a:xfrm>
            <a:custGeom>
              <a:avLst/>
              <a:gdLst/>
              <a:ahLst/>
              <a:cxnLst/>
              <a:rect l="l" t="t" r="r" b="b"/>
              <a:pathLst>
                <a:path w="4664710" h="0">
                  <a:moveTo>
                    <a:pt x="0" y="0"/>
                  </a:moveTo>
                  <a:lnTo>
                    <a:pt x="4664329" y="0"/>
                  </a:lnTo>
                </a:path>
              </a:pathLst>
            </a:custGeom>
            <a:ln w="63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829025" y="3453423"/>
              <a:ext cx="4664710" cy="0"/>
            </a:xfrm>
            <a:custGeom>
              <a:avLst/>
              <a:gdLst/>
              <a:ahLst/>
              <a:cxnLst/>
              <a:rect l="l" t="t" r="r" b="b"/>
              <a:pathLst>
                <a:path w="4664710" h="0">
                  <a:moveTo>
                    <a:pt x="0" y="0"/>
                  </a:moveTo>
                  <a:lnTo>
                    <a:pt x="4664329" y="0"/>
                  </a:lnTo>
                </a:path>
              </a:pathLst>
            </a:custGeom>
            <a:ln w="63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829025" y="2616575"/>
              <a:ext cx="4664710" cy="0"/>
            </a:xfrm>
            <a:custGeom>
              <a:avLst/>
              <a:gdLst/>
              <a:ahLst/>
              <a:cxnLst/>
              <a:rect l="l" t="t" r="r" b="b"/>
              <a:pathLst>
                <a:path w="4664710" h="0">
                  <a:moveTo>
                    <a:pt x="0" y="0"/>
                  </a:moveTo>
                  <a:lnTo>
                    <a:pt x="4664329" y="0"/>
                  </a:lnTo>
                </a:path>
              </a:pathLst>
            </a:custGeom>
            <a:ln w="63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1436598" y="3089300"/>
              <a:ext cx="1417955" cy="2029460"/>
            </a:xfrm>
            <a:custGeom>
              <a:avLst/>
              <a:gdLst/>
              <a:ahLst/>
              <a:cxnLst/>
              <a:rect l="l" t="t" r="r" b="b"/>
              <a:pathLst>
                <a:path w="1417955" h="2029460">
                  <a:moveTo>
                    <a:pt x="1389926" y="0"/>
                  </a:moveTo>
                  <a:lnTo>
                    <a:pt x="31940" y="0"/>
                  </a:lnTo>
                  <a:lnTo>
                    <a:pt x="27698" y="0"/>
                  </a:lnTo>
                  <a:lnTo>
                    <a:pt x="23622" y="812"/>
                  </a:lnTo>
                  <a:lnTo>
                    <a:pt x="0" y="27711"/>
                  </a:lnTo>
                  <a:lnTo>
                    <a:pt x="0" y="2028875"/>
                  </a:lnTo>
                  <a:lnTo>
                    <a:pt x="1417637" y="2028875"/>
                  </a:lnTo>
                  <a:lnTo>
                    <a:pt x="1417637" y="27711"/>
                  </a:lnTo>
                  <a:lnTo>
                    <a:pt x="1394002" y="812"/>
                  </a:lnTo>
                  <a:lnTo>
                    <a:pt x="1389926" y="0"/>
                  </a:lnTo>
                  <a:close/>
                </a:path>
              </a:pathLst>
            </a:custGeom>
            <a:solidFill>
              <a:srgbClr val="815B0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3461791" y="3134017"/>
              <a:ext cx="1417955" cy="1984375"/>
            </a:xfrm>
            <a:custGeom>
              <a:avLst/>
              <a:gdLst/>
              <a:ahLst/>
              <a:cxnLst/>
              <a:rect l="l" t="t" r="r" b="b"/>
              <a:pathLst>
                <a:path w="1417954" h="1984375">
                  <a:moveTo>
                    <a:pt x="1389951" y="0"/>
                  </a:moveTo>
                  <a:lnTo>
                    <a:pt x="31953" y="0"/>
                  </a:lnTo>
                  <a:lnTo>
                    <a:pt x="27711" y="0"/>
                  </a:lnTo>
                  <a:lnTo>
                    <a:pt x="23634" y="812"/>
                  </a:lnTo>
                  <a:lnTo>
                    <a:pt x="0" y="27711"/>
                  </a:lnTo>
                  <a:lnTo>
                    <a:pt x="0" y="1984159"/>
                  </a:lnTo>
                  <a:lnTo>
                    <a:pt x="1417650" y="1984159"/>
                  </a:lnTo>
                  <a:lnTo>
                    <a:pt x="1417650" y="27711"/>
                  </a:lnTo>
                  <a:lnTo>
                    <a:pt x="1394015" y="812"/>
                  </a:lnTo>
                  <a:lnTo>
                    <a:pt x="1389951" y="0"/>
                  </a:lnTo>
                  <a:close/>
                </a:path>
              </a:pathLst>
            </a:custGeom>
            <a:solidFill>
              <a:srgbClr val="F3BB4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790692" y="5120731"/>
              <a:ext cx="38735" cy="0"/>
            </a:xfrm>
            <a:custGeom>
              <a:avLst/>
              <a:gdLst/>
              <a:ahLst/>
              <a:cxnLst/>
              <a:rect l="l" t="t" r="r" b="b"/>
              <a:pathLst>
                <a:path w="38734" h="0">
                  <a:moveTo>
                    <a:pt x="38333" y="0"/>
                  </a:moveTo>
                  <a:lnTo>
                    <a:pt x="0" y="0"/>
                  </a:lnTo>
                </a:path>
              </a:pathLst>
            </a:custGeom>
            <a:ln w="1277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 descr=""/>
          <p:cNvSpPr txBox="1"/>
          <p:nvPr/>
        </p:nvSpPr>
        <p:spPr>
          <a:xfrm>
            <a:off x="703709" y="5048201"/>
            <a:ext cx="74295" cy="1327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00" spc="-50">
                <a:solidFill>
                  <a:srgbClr val="FFFFFF"/>
                </a:solidFill>
                <a:latin typeface="Verdana"/>
                <a:cs typeface="Verdana"/>
              </a:rPr>
              <a:t>0</a:t>
            </a:r>
            <a:endParaRPr sz="700">
              <a:latin typeface="Verdana"/>
              <a:cs typeface="Verdana"/>
            </a:endParaRPr>
          </a:p>
        </p:txBody>
      </p:sp>
      <p:sp>
        <p:nvSpPr>
          <p:cNvPr id="13" name="object 13" descr=""/>
          <p:cNvSpPr/>
          <p:nvPr/>
        </p:nvSpPr>
        <p:spPr>
          <a:xfrm>
            <a:off x="790692" y="4283896"/>
            <a:ext cx="38735" cy="0"/>
          </a:xfrm>
          <a:custGeom>
            <a:avLst/>
            <a:gdLst/>
            <a:ahLst/>
            <a:cxnLst/>
            <a:rect l="l" t="t" r="r" b="b"/>
            <a:pathLst>
              <a:path w="38734" h="0">
                <a:moveTo>
                  <a:pt x="38333" y="0"/>
                </a:moveTo>
                <a:lnTo>
                  <a:pt x="0" y="0"/>
                </a:lnTo>
              </a:path>
            </a:pathLst>
          </a:custGeom>
          <a:ln w="12776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 descr=""/>
          <p:cNvSpPr txBox="1"/>
          <p:nvPr/>
        </p:nvSpPr>
        <p:spPr>
          <a:xfrm>
            <a:off x="655041" y="4211360"/>
            <a:ext cx="123189" cy="1327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00" spc="-40">
                <a:solidFill>
                  <a:srgbClr val="FFFFFF"/>
                </a:solidFill>
                <a:latin typeface="Verdana"/>
                <a:cs typeface="Verdana"/>
              </a:rPr>
              <a:t>30</a:t>
            </a:r>
            <a:endParaRPr sz="700">
              <a:latin typeface="Verdana"/>
              <a:cs typeface="Verdana"/>
            </a:endParaRPr>
          </a:p>
        </p:txBody>
      </p:sp>
      <p:sp>
        <p:nvSpPr>
          <p:cNvPr id="15" name="object 15" descr=""/>
          <p:cNvSpPr/>
          <p:nvPr/>
        </p:nvSpPr>
        <p:spPr>
          <a:xfrm>
            <a:off x="790692" y="3453423"/>
            <a:ext cx="38735" cy="0"/>
          </a:xfrm>
          <a:custGeom>
            <a:avLst/>
            <a:gdLst/>
            <a:ahLst/>
            <a:cxnLst/>
            <a:rect l="l" t="t" r="r" b="b"/>
            <a:pathLst>
              <a:path w="38734" h="0">
                <a:moveTo>
                  <a:pt x="38333" y="0"/>
                </a:moveTo>
                <a:lnTo>
                  <a:pt x="0" y="0"/>
                </a:lnTo>
              </a:path>
            </a:pathLst>
          </a:custGeom>
          <a:ln w="12776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 descr=""/>
          <p:cNvSpPr txBox="1"/>
          <p:nvPr/>
        </p:nvSpPr>
        <p:spPr>
          <a:xfrm>
            <a:off x="655041" y="3380768"/>
            <a:ext cx="123189" cy="1327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00" spc="-40">
                <a:solidFill>
                  <a:srgbClr val="FFFFFF"/>
                </a:solidFill>
                <a:latin typeface="Verdana"/>
                <a:cs typeface="Verdana"/>
              </a:rPr>
              <a:t>60</a:t>
            </a:r>
            <a:endParaRPr sz="700">
              <a:latin typeface="Verdana"/>
              <a:cs typeface="Verdana"/>
            </a:endParaRPr>
          </a:p>
        </p:txBody>
      </p:sp>
      <p:sp>
        <p:nvSpPr>
          <p:cNvPr id="17" name="object 17" descr=""/>
          <p:cNvSpPr/>
          <p:nvPr/>
        </p:nvSpPr>
        <p:spPr>
          <a:xfrm>
            <a:off x="790692" y="2616575"/>
            <a:ext cx="38735" cy="0"/>
          </a:xfrm>
          <a:custGeom>
            <a:avLst/>
            <a:gdLst/>
            <a:ahLst/>
            <a:cxnLst/>
            <a:rect l="l" t="t" r="r" b="b"/>
            <a:pathLst>
              <a:path w="38734" h="0">
                <a:moveTo>
                  <a:pt x="38333" y="0"/>
                </a:moveTo>
                <a:lnTo>
                  <a:pt x="0" y="0"/>
                </a:lnTo>
              </a:path>
            </a:pathLst>
          </a:custGeom>
          <a:ln w="12776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 descr=""/>
          <p:cNvSpPr txBox="1"/>
          <p:nvPr/>
        </p:nvSpPr>
        <p:spPr>
          <a:xfrm>
            <a:off x="655041" y="2544079"/>
            <a:ext cx="123189" cy="1327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00" spc="-40">
                <a:solidFill>
                  <a:srgbClr val="FFFFFF"/>
                </a:solidFill>
                <a:latin typeface="Verdana"/>
                <a:cs typeface="Verdana"/>
              </a:rPr>
              <a:t>90</a:t>
            </a:r>
            <a:endParaRPr sz="700">
              <a:latin typeface="Verdana"/>
              <a:cs typeface="Verdana"/>
            </a:endParaRPr>
          </a:p>
        </p:txBody>
      </p:sp>
      <p:grpSp>
        <p:nvGrpSpPr>
          <p:cNvPr id="19" name="object 19" descr=""/>
          <p:cNvGrpSpPr/>
          <p:nvPr/>
        </p:nvGrpSpPr>
        <p:grpSpPr>
          <a:xfrm>
            <a:off x="822358" y="2613107"/>
            <a:ext cx="1330325" cy="2550160"/>
            <a:chOff x="822358" y="2613107"/>
            <a:chExt cx="1330325" cy="2550160"/>
          </a:xfrm>
        </p:grpSpPr>
        <p:sp>
          <p:nvSpPr>
            <p:cNvPr id="20" name="object 20" descr=""/>
            <p:cNvSpPr/>
            <p:nvPr/>
          </p:nvSpPr>
          <p:spPr>
            <a:xfrm>
              <a:off x="829025" y="2619775"/>
              <a:ext cx="0" cy="2501900"/>
            </a:xfrm>
            <a:custGeom>
              <a:avLst/>
              <a:gdLst/>
              <a:ahLst/>
              <a:cxnLst/>
              <a:rect l="l" t="t" r="r" b="b"/>
              <a:pathLst>
                <a:path w="0" h="2501900">
                  <a:moveTo>
                    <a:pt x="0" y="2501591"/>
                  </a:moveTo>
                  <a:lnTo>
                    <a:pt x="0" y="0"/>
                  </a:lnTo>
                </a:path>
              </a:pathLst>
            </a:custGeom>
            <a:ln w="1277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 descr=""/>
            <p:cNvSpPr/>
            <p:nvPr/>
          </p:nvSpPr>
          <p:spPr>
            <a:xfrm>
              <a:off x="2145403" y="5118166"/>
              <a:ext cx="0" cy="38735"/>
            </a:xfrm>
            <a:custGeom>
              <a:avLst/>
              <a:gdLst/>
              <a:ahLst/>
              <a:cxnLst/>
              <a:rect l="l" t="t" r="r" b="b"/>
              <a:pathLst>
                <a:path w="0" h="38735">
                  <a:moveTo>
                    <a:pt x="0" y="0"/>
                  </a:moveTo>
                  <a:lnTo>
                    <a:pt x="0" y="38340"/>
                  </a:lnTo>
                </a:path>
              </a:pathLst>
            </a:custGeom>
            <a:ln w="1277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2" name="object 22" descr=""/>
          <p:cNvSpPr txBox="1"/>
          <p:nvPr/>
        </p:nvSpPr>
        <p:spPr>
          <a:xfrm>
            <a:off x="2035263" y="5143820"/>
            <a:ext cx="220345" cy="1327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00" spc="-60">
                <a:solidFill>
                  <a:srgbClr val="FFFFFF"/>
                </a:solidFill>
                <a:latin typeface="Verdana"/>
                <a:cs typeface="Verdana"/>
              </a:rPr>
              <a:t>2019</a:t>
            </a:r>
            <a:endParaRPr sz="700">
              <a:latin typeface="Verdana"/>
              <a:cs typeface="Verdana"/>
            </a:endParaRPr>
          </a:p>
        </p:txBody>
      </p:sp>
      <p:sp>
        <p:nvSpPr>
          <p:cNvPr id="23" name="object 23" descr=""/>
          <p:cNvSpPr/>
          <p:nvPr/>
        </p:nvSpPr>
        <p:spPr>
          <a:xfrm>
            <a:off x="4170598" y="5118166"/>
            <a:ext cx="0" cy="38735"/>
          </a:xfrm>
          <a:custGeom>
            <a:avLst/>
            <a:gdLst/>
            <a:ahLst/>
            <a:cxnLst/>
            <a:rect l="l" t="t" r="r" b="b"/>
            <a:pathLst>
              <a:path w="0" h="38735">
                <a:moveTo>
                  <a:pt x="0" y="0"/>
                </a:moveTo>
                <a:lnTo>
                  <a:pt x="0" y="38340"/>
                </a:lnTo>
              </a:path>
            </a:pathLst>
          </a:custGeom>
          <a:ln w="12776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 descr=""/>
          <p:cNvSpPr txBox="1"/>
          <p:nvPr/>
        </p:nvSpPr>
        <p:spPr>
          <a:xfrm>
            <a:off x="4060418" y="5143820"/>
            <a:ext cx="220345" cy="1327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00" spc="-60">
                <a:solidFill>
                  <a:srgbClr val="FFFFFF"/>
                </a:solidFill>
                <a:latin typeface="Verdana"/>
                <a:cs typeface="Verdana"/>
              </a:rPr>
              <a:t>2021</a:t>
            </a:r>
            <a:endParaRPr sz="700">
              <a:latin typeface="Verdana"/>
              <a:cs typeface="Verdana"/>
            </a:endParaRPr>
          </a:p>
        </p:txBody>
      </p:sp>
      <p:sp>
        <p:nvSpPr>
          <p:cNvPr id="25" name="object 25" descr=""/>
          <p:cNvSpPr/>
          <p:nvPr/>
        </p:nvSpPr>
        <p:spPr>
          <a:xfrm>
            <a:off x="832215" y="5118166"/>
            <a:ext cx="4658360" cy="0"/>
          </a:xfrm>
          <a:custGeom>
            <a:avLst/>
            <a:gdLst/>
            <a:ahLst/>
            <a:cxnLst/>
            <a:rect l="l" t="t" r="r" b="b"/>
            <a:pathLst>
              <a:path w="4658360" h="0">
                <a:moveTo>
                  <a:pt x="0" y="0"/>
                </a:moveTo>
                <a:lnTo>
                  <a:pt x="4657951" y="0"/>
                </a:lnTo>
              </a:path>
            </a:pathLst>
          </a:custGeom>
          <a:ln w="12776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 descr=""/>
          <p:cNvSpPr txBox="1"/>
          <p:nvPr/>
        </p:nvSpPr>
        <p:spPr>
          <a:xfrm>
            <a:off x="5934024" y="1423898"/>
            <a:ext cx="4837430" cy="1473200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marL="12700" marR="5080">
              <a:lnSpc>
                <a:spcPct val="136200"/>
              </a:lnSpc>
              <a:spcBef>
                <a:spcPts val="55"/>
              </a:spcBef>
            </a:pPr>
            <a:r>
              <a:rPr dirty="0" sz="1400" spc="-125">
                <a:solidFill>
                  <a:srgbClr val="FFFFFF"/>
                </a:solidFill>
                <a:latin typeface="Verdana"/>
                <a:cs typeface="Verdana"/>
              </a:rPr>
              <a:t>From</a:t>
            </a:r>
            <a:r>
              <a:rPr dirty="0" sz="1400" spc="-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114">
                <a:solidFill>
                  <a:srgbClr val="FFFFFF"/>
                </a:solidFill>
                <a:latin typeface="Verdana"/>
                <a:cs typeface="Verdana"/>
              </a:rPr>
              <a:t>2019</a:t>
            </a:r>
            <a:r>
              <a:rPr dirty="0" sz="1400" spc="-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95">
                <a:solidFill>
                  <a:srgbClr val="FFFFFF"/>
                </a:solidFill>
                <a:latin typeface="Verdana"/>
                <a:cs typeface="Verdana"/>
              </a:rPr>
              <a:t>to</a:t>
            </a:r>
            <a:r>
              <a:rPr dirty="0" sz="1400" spc="-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135">
                <a:solidFill>
                  <a:srgbClr val="FFFFFF"/>
                </a:solidFill>
                <a:latin typeface="Verdana"/>
                <a:cs typeface="Verdana"/>
              </a:rPr>
              <a:t>2021,</a:t>
            </a:r>
            <a:r>
              <a:rPr dirty="0" sz="1400" spc="-20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70">
                <a:solidFill>
                  <a:srgbClr val="FFFFFF"/>
                </a:solidFill>
                <a:latin typeface="Verdana"/>
                <a:cs typeface="Verdana"/>
              </a:rPr>
              <a:t>global</a:t>
            </a:r>
            <a:r>
              <a:rPr dirty="0" sz="1400" spc="-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45">
                <a:solidFill>
                  <a:srgbClr val="FFFFFF"/>
                </a:solidFill>
                <a:latin typeface="Verdana"/>
                <a:cs typeface="Verdana"/>
              </a:rPr>
              <a:t>life</a:t>
            </a:r>
            <a:r>
              <a:rPr dirty="0" sz="1400" spc="-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125">
                <a:solidFill>
                  <a:srgbClr val="FFFFFF"/>
                </a:solidFill>
                <a:latin typeface="Verdana"/>
                <a:cs typeface="Verdana"/>
              </a:rPr>
              <a:t>expectancy</a:t>
            </a:r>
            <a:r>
              <a:rPr dirty="0" sz="1400" spc="-14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114">
                <a:solidFill>
                  <a:srgbClr val="FFFFFF"/>
                </a:solidFill>
                <a:latin typeface="Verdana"/>
                <a:cs typeface="Verdana"/>
              </a:rPr>
              <a:t>dropped</a:t>
            </a:r>
            <a:r>
              <a:rPr dirty="0" sz="1400" spc="-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145">
                <a:solidFill>
                  <a:srgbClr val="FFFFFF"/>
                </a:solidFill>
                <a:latin typeface="Verdana"/>
                <a:cs typeface="Verdana"/>
              </a:rPr>
              <a:t>by</a:t>
            </a:r>
            <a:r>
              <a:rPr dirty="0" sz="1400" spc="-1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Verdana"/>
                <a:cs typeface="Verdana"/>
              </a:rPr>
              <a:t>nearly </a:t>
            </a:r>
            <a:r>
              <a:rPr dirty="0" sz="1400" spc="-100">
                <a:solidFill>
                  <a:srgbClr val="FFFFFF"/>
                </a:solidFill>
                <a:latin typeface="Verdana"/>
                <a:cs typeface="Verdana"/>
              </a:rPr>
              <a:t>two</a:t>
            </a:r>
            <a:r>
              <a:rPr dirty="0" sz="1400" spc="-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160">
                <a:solidFill>
                  <a:srgbClr val="FFFFFF"/>
                </a:solidFill>
                <a:latin typeface="Verdana"/>
                <a:cs typeface="Verdana"/>
              </a:rPr>
              <a:t>years.</a:t>
            </a:r>
            <a:r>
              <a:rPr dirty="0" sz="1400" spc="-20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105">
                <a:solidFill>
                  <a:srgbClr val="FFFFFF"/>
                </a:solidFill>
                <a:latin typeface="Verdana"/>
                <a:cs typeface="Verdana"/>
              </a:rPr>
              <a:t>Healthy</a:t>
            </a:r>
            <a:r>
              <a:rPr dirty="0" sz="1400" spc="-13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45">
                <a:solidFill>
                  <a:srgbClr val="FFFFFF"/>
                </a:solidFill>
                <a:latin typeface="Verdana"/>
                <a:cs typeface="Verdana"/>
              </a:rPr>
              <a:t>life</a:t>
            </a:r>
            <a:r>
              <a:rPr dirty="0" sz="1400" spc="-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125">
                <a:solidFill>
                  <a:srgbClr val="FFFFFF"/>
                </a:solidFill>
                <a:latin typeface="Verdana"/>
                <a:cs typeface="Verdana"/>
              </a:rPr>
              <a:t>expectancy</a:t>
            </a:r>
            <a:r>
              <a:rPr dirty="0" sz="1400" spc="-13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85">
                <a:solidFill>
                  <a:srgbClr val="FFFFFF"/>
                </a:solidFill>
                <a:latin typeface="Verdana"/>
                <a:cs typeface="Verdana"/>
              </a:rPr>
              <a:t>also</a:t>
            </a:r>
            <a:r>
              <a:rPr dirty="0" sz="1400" spc="-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130">
                <a:solidFill>
                  <a:srgbClr val="FFFFFF"/>
                </a:solidFill>
                <a:latin typeface="Verdana"/>
                <a:cs typeface="Verdana"/>
              </a:rPr>
              <a:t>saw</a:t>
            </a:r>
            <a:r>
              <a:rPr dirty="0" sz="1400" spc="-11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14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1400" spc="-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Verdana"/>
                <a:cs typeface="Verdana"/>
              </a:rPr>
              <a:t>significant </a:t>
            </a:r>
            <a:r>
              <a:rPr dirty="0" sz="1400" spc="-100">
                <a:solidFill>
                  <a:srgbClr val="FFFFFF"/>
                </a:solidFill>
                <a:latin typeface="Verdana"/>
                <a:cs typeface="Verdana"/>
              </a:rPr>
              <a:t>decline.</a:t>
            </a:r>
            <a:r>
              <a:rPr dirty="0" sz="1400" spc="-24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85">
                <a:solidFill>
                  <a:srgbClr val="FFFFFF"/>
                </a:solidFill>
                <a:latin typeface="Verdana"/>
                <a:cs typeface="Verdana"/>
              </a:rPr>
              <a:t>This</a:t>
            </a:r>
            <a:r>
              <a:rPr dirty="0" sz="1400" spc="-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120">
                <a:solidFill>
                  <a:srgbClr val="FFFFFF"/>
                </a:solidFill>
                <a:latin typeface="Verdana"/>
                <a:cs typeface="Verdana"/>
              </a:rPr>
              <a:t>setback</a:t>
            </a:r>
            <a:r>
              <a:rPr dirty="0" sz="1400" spc="-11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130">
                <a:solidFill>
                  <a:srgbClr val="FFFFFF"/>
                </a:solidFill>
                <a:latin typeface="Verdana"/>
                <a:cs typeface="Verdana"/>
              </a:rPr>
              <a:t>erased</a:t>
            </a:r>
            <a:r>
              <a:rPr dirty="0" sz="1400" spc="-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114">
                <a:solidFill>
                  <a:srgbClr val="FFFFFF"/>
                </a:solidFill>
                <a:latin typeface="Verdana"/>
                <a:cs typeface="Verdana"/>
              </a:rPr>
              <a:t>approximately</a:t>
            </a:r>
            <a:r>
              <a:rPr dirty="0" sz="1400" spc="-13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14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1400" spc="-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120">
                <a:solidFill>
                  <a:srgbClr val="FFFFFF"/>
                </a:solidFill>
                <a:latin typeface="Verdana"/>
                <a:cs typeface="Verdana"/>
              </a:rPr>
              <a:t>decade</a:t>
            </a:r>
            <a:r>
              <a:rPr dirty="0" sz="1400" spc="-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25">
                <a:solidFill>
                  <a:srgbClr val="FFFFFF"/>
                </a:solidFill>
                <a:latin typeface="Verdana"/>
                <a:cs typeface="Verdana"/>
              </a:rPr>
              <a:t>of </a:t>
            </a:r>
            <a:r>
              <a:rPr dirty="0" sz="1400" spc="-120">
                <a:solidFill>
                  <a:srgbClr val="FFFFFF"/>
                </a:solidFill>
                <a:latin typeface="Verdana"/>
                <a:cs typeface="Verdana"/>
              </a:rPr>
              <a:t>progress</a:t>
            </a:r>
            <a:r>
              <a:rPr dirty="0" sz="1400" spc="-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60">
                <a:solidFill>
                  <a:srgbClr val="FFFFFF"/>
                </a:solidFill>
                <a:latin typeface="Verdana"/>
                <a:cs typeface="Verdana"/>
              </a:rPr>
              <a:t>in</a:t>
            </a:r>
            <a:r>
              <a:rPr dirty="0" sz="1400" spc="-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140">
                <a:solidFill>
                  <a:srgbClr val="FFFFFF"/>
                </a:solidFill>
                <a:latin typeface="Verdana"/>
                <a:cs typeface="Verdana"/>
              </a:rPr>
              <a:t>some</a:t>
            </a:r>
            <a:r>
              <a:rPr dirty="0" sz="1400" spc="-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114">
                <a:solidFill>
                  <a:srgbClr val="FFFFFF"/>
                </a:solidFill>
                <a:latin typeface="Verdana"/>
                <a:cs typeface="Verdana"/>
              </a:rPr>
              <a:t>countries,</a:t>
            </a:r>
            <a:r>
              <a:rPr dirty="0" sz="1400" spc="-20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75">
                <a:solidFill>
                  <a:srgbClr val="FFFFFF"/>
                </a:solidFill>
                <a:latin typeface="Verdana"/>
                <a:cs typeface="Verdana"/>
              </a:rPr>
              <a:t>highlighting</a:t>
            </a:r>
            <a:r>
              <a:rPr dirty="0" sz="1400" spc="-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105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dirty="0" sz="1400" spc="-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80">
                <a:solidFill>
                  <a:srgbClr val="FFFFFF"/>
                </a:solidFill>
                <a:latin typeface="Verdana"/>
                <a:cs typeface="Verdana"/>
              </a:rPr>
              <a:t>fragility</a:t>
            </a:r>
            <a:r>
              <a:rPr dirty="0" sz="1400" spc="-1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70">
                <a:solidFill>
                  <a:srgbClr val="FFFFFF"/>
                </a:solidFill>
                <a:latin typeface="Verdana"/>
                <a:cs typeface="Verdana"/>
              </a:rPr>
              <a:t>of </a:t>
            </a:r>
            <a:r>
              <a:rPr dirty="0" sz="1400" spc="-30">
                <a:solidFill>
                  <a:srgbClr val="FFFFFF"/>
                </a:solidFill>
                <a:latin typeface="Verdana"/>
                <a:cs typeface="Verdana"/>
              </a:rPr>
              <a:t>health </a:t>
            </a:r>
            <a:r>
              <a:rPr dirty="0" sz="1400" spc="-105">
                <a:solidFill>
                  <a:srgbClr val="FFFFFF"/>
                </a:solidFill>
                <a:latin typeface="Verdana"/>
                <a:cs typeface="Verdana"/>
              </a:rPr>
              <a:t>gains</a:t>
            </a:r>
            <a:r>
              <a:rPr dirty="0" sz="1400" spc="-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60">
                <a:solidFill>
                  <a:srgbClr val="FFFFFF"/>
                </a:solidFill>
                <a:latin typeface="Verdana"/>
                <a:cs typeface="Verdana"/>
              </a:rPr>
              <a:t>in</a:t>
            </a:r>
            <a:r>
              <a:rPr dirty="0" sz="1400" spc="-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105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dirty="0" sz="1400" spc="-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105">
                <a:solidFill>
                  <a:srgbClr val="FFFFFF"/>
                </a:solidFill>
                <a:latin typeface="Verdana"/>
                <a:cs typeface="Verdana"/>
              </a:rPr>
              <a:t>face</a:t>
            </a:r>
            <a:r>
              <a:rPr dirty="0" sz="1400" spc="-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70">
                <a:solidFill>
                  <a:srgbClr val="FFFFFF"/>
                </a:solidFill>
                <a:latin typeface="Verdana"/>
                <a:cs typeface="Verdana"/>
              </a:rPr>
              <a:t>of</a:t>
            </a:r>
            <a:r>
              <a:rPr dirty="0" sz="1400" spc="-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140">
                <a:solidFill>
                  <a:srgbClr val="FFFFFF"/>
                </a:solidFill>
                <a:latin typeface="Verdana"/>
                <a:cs typeface="Verdana"/>
              </a:rPr>
              <a:t>major</a:t>
            </a:r>
            <a:r>
              <a:rPr dirty="0" sz="1400" spc="-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70">
                <a:solidFill>
                  <a:srgbClr val="FFFFFF"/>
                </a:solidFill>
                <a:latin typeface="Verdana"/>
                <a:cs typeface="Verdana"/>
              </a:rPr>
              <a:t>global</a:t>
            </a:r>
            <a:r>
              <a:rPr dirty="0" sz="1400" spc="-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Verdana"/>
                <a:cs typeface="Verdana"/>
              </a:rPr>
              <a:t>crises.</a:t>
            </a:r>
            <a:endParaRPr sz="1400">
              <a:latin typeface="Verdana"/>
              <a:cs typeface="Verdana"/>
            </a:endParaRPr>
          </a:p>
        </p:txBody>
      </p:sp>
      <p:pic>
        <p:nvPicPr>
          <p:cNvPr id="27" name="object 27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943600" y="3133725"/>
            <a:ext cx="4857749" cy="4857747"/>
          </a:xfrm>
          <a:prstGeom prst="rect">
            <a:avLst/>
          </a:prstGeom>
        </p:spPr>
      </p:pic>
      <p:pic>
        <p:nvPicPr>
          <p:cNvPr id="28" name="object 28" descr="">
            <a:hlinkClick r:id="rId3"/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580244" y="8184642"/>
            <a:ext cx="1754504" cy="4191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623163" y="8093075"/>
            <a:ext cx="4326255" cy="10541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750" b="1">
                <a:solidFill>
                  <a:srgbClr val="FFFFFF"/>
                </a:solidFill>
                <a:latin typeface="Trebuchet MS"/>
                <a:cs typeface="Trebuchet MS"/>
              </a:rPr>
              <a:t>Thank</a:t>
            </a:r>
            <a:r>
              <a:rPr dirty="0" sz="6750" spc="-48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6750" spc="-869" b="1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dirty="0" sz="6750" spc="-305" b="1">
                <a:solidFill>
                  <a:srgbClr val="FFFFFF"/>
                </a:solidFill>
                <a:latin typeface="Trebuchet MS"/>
                <a:cs typeface="Trebuchet MS"/>
              </a:rPr>
              <a:t>ou!</a:t>
            </a:r>
            <a:endParaRPr sz="6750">
              <a:latin typeface="Trebuchet MS"/>
              <a:cs typeface="Trebuchet MS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624879" y="9529674"/>
            <a:ext cx="9903460" cy="61595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38400"/>
              </a:lnSpc>
              <a:spcBef>
                <a:spcPts val="90"/>
              </a:spcBef>
            </a:pPr>
            <a:r>
              <a:rPr dirty="0" sz="1400" spc="-204">
                <a:solidFill>
                  <a:srgbClr val="FFFFFF"/>
                </a:solidFill>
                <a:latin typeface="Verdana"/>
                <a:cs typeface="Verdana"/>
              </a:rPr>
              <a:t>We</a:t>
            </a:r>
            <a:r>
              <a:rPr dirty="0" sz="1400" spc="-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114">
                <a:solidFill>
                  <a:srgbClr val="FFFFFF"/>
                </a:solidFill>
                <a:latin typeface="Verdana"/>
                <a:cs typeface="Verdana"/>
              </a:rPr>
              <a:t>appreciate</a:t>
            </a:r>
            <a:r>
              <a:rPr dirty="0" sz="1400" spc="-10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130">
                <a:solidFill>
                  <a:srgbClr val="FFFFFF"/>
                </a:solidFill>
                <a:latin typeface="Verdana"/>
                <a:cs typeface="Verdana"/>
              </a:rPr>
              <a:t>your</a:t>
            </a:r>
            <a:r>
              <a:rPr dirty="0" sz="1400" spc="-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105">
                <a:solidFill>
                  <a:srgbClr val="FFFFFF"/>
                </a:solidFill>
                <a:latin typeface="Verdana"/>
                <a:cs typeface="Verdana"/>
              </a:rPr>
              <a:t>time</a:t>
            </a:r>
            <a:r>
              <a:rPr dirty="0" sz="1400" spc="-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12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dirty="0" sz="1400" spc="-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95">
                <a:solidFill>
                  <a:srgbClr val="FFFFFF"/>
                </a:solidFill>
                <a:latin typeface="Verdana"/>
                <a:cs typeface="Verdana"/>
              </a:rPr>
              <a:t>attention</a:t>
            </a:r>
            <a:r>
              <a:rPr dirty="0" sz="1400" spc="-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95">
                <a:solidFill>
                  <a:srgbClr val="FFFFFF"/>
                </a:solidFill>
                <a:latin typeface="Verdana"/>
                <a:cs typeface="Verdana"/>
              </a:rPr>
              <a:t>to</a:t>
            </a:r>
            <a:r>
              <a:rPr dirty="0" sz="1400" spc="-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85">
                <a:solidFill>
                  <a:srgbClr val="FFFFFF"/>
                </a:solidFill>
                <a:latin typeface="Verdana"/>
                <a:cs typeface="Verdana"/>
              </a:rPr>
              <a:t>this</a:t>
            </a:r>
            <a:r>
              <a:rPr dirty="0" sz="1400" spc="-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65">
                <a:solidFill>
                  <a:srgbClr val="FFFFFF"/>
                </a:solidFill>
                <a:latin typeface="Verdana"/>
                <a:cs typeface="Verdana"/>
              </a:rPr>
              <a:t>critical</a:t>
            </a:r>
            <a:r>
              <a:rPr dirty="0" sz="1400" spc="-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105">
                <a:solidFill>
                  <a:srgbClr val="FFFFFF"/>
                </a:solidFill>
                <a:latin typeface="Verdana"/>
                <a:cs typeface="Verdana"/>
              </a:rPr>
              <a:t>analysis</a:t>
            </a:r>
            <a:r>
              <a:rPr dirty="0" sz="1400" spc="-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70">
                <a:solidFill>
                  <a:srgbClr val="FFFFFF"/>
                </a:solidFill>
                <a:latin typeface="Verdana"/>
                <a:cs typeface="Verdana"/>
              </a:rPr>
              <a:t>of</a:t>
            </a:r>
            <a:r>
              <a:rPr dirty="0" sz="1400" spc="-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70">
                <a:solidFill>
                  <a:srgbClr val="FFFFFF"/>
                </a:solidFill>
                <a:latin typeface="Verdana"/>
                <a:cs typeface="Verdana"/>
              </a:rPr>
              <a:t>global</a:t>
            </a:r>
            <a:r>
              <a:rPr dirty="0" sz="1400" spc="-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45">
                <a:solidFill>
                  <a:srgbClr val="FFFFFF"/>
                </a:solidFill>
                <a:latin typeface="Verdana"/>
                <a:cs typeface="Verdana"/>
              </a:rPr>
              <a:t>life</a:t>
            </a:r>
            <a:r>
              <a:rPr dirty="0" sz="1400" spc="-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140">
                <a:solidFill>
                  <a:srgbClr val="FFFFFF"/>
                </a:solidFill>
                <a:latin typeface="Verdana"/>
                <a:cs typeface="Verdana"/>
              </a:rPr>
              <a:t>expectancy.</a:t>
            </a:r>
            <a:r>
              <a:rPr dirty="0" sz="1400" spc="-25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150">
                <a:solidFill>
                  <a:srgbClr val="FFFFFF"/>
                </a:solidFill>
                <a:latin typeface="Verdana"/>
                <a:cs typeface="Verdana"/>
              </a:rPr>
              <a:t>Together,</a:t>
            </a:r>
            <a:r>
              <a:rPr dirty="0" sz="1400" spc="-20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130">
                <a:solidFill>
                  <a:srgbClr val="FFFFFF"/>
                </a:solidFill>
                <a:latin typeface="Verdana"/>
                <a:cs typeface="Verdana"/>
              </a:rPr>
              <a:t>we</a:t>
            </a:r>
            <a:r>
              <a:rPr dirty="0" sz="1400" spc="-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114">
                <a:solidFill>
                  <a:srgbClr val="FFFFFF"/>
                </a:solidFill>
                <a:latin typeface="Verdana"/>
                <a:cs typeface="Verdana"/>
              </a:rPr>
              <a:t>can</a:t>
            </a:r>
            <a:r>
              <a:rPr dirty="0" sz="1400" spc="-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100">
                <a:solidFill>
                  <a:srgbClr val="FFFFFF"/>
                </a:solidFill>
                <a:latin typeface="Verdana"/>
                <a:cs typeface="Verdana"/>
              </a:rPr>
              <a:t>continue</a:t>
            </a:r>
            <a:r>
              <a:rPr dirty="0" sz="1400" spc="-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95">
                <a:solidFill>
                  <a:srgbClr val="FFFFFF"/>
                </a:solidFill>
                <a:latin typeface="Verdana"/>
                <a:cs typeface="Verdana"/>
              </a:rPr>
              <a:t>to</a:t>
            </a:r>
            <a:r>
              <a:rPr dirty="0" sz="1400" spc="-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105">
                <a:solidFill>
                  <a:srgbClr val="FFFFFF"/>
                </a:solidFill>
                <a:latin typeface="Verdana"/>
                <a:cs typeface="Verdana"/>
              </a:rPr>
              <a:t>strive</a:t>
            </a:r>
            <a:r>
              <a:rPr dirty="0" sz="1400" spc="-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90">
                <a:solidFill>
                  <a:srgbClr val="FFFFFF"/>
                </a:solidFill>
                <a:latin typeface="Verdana"/>
                <a:cs typeface="Verdana"/>
              </a:rPr>
              <a:t>for</a:t>
            </a:r>
            <a:r>
              <a:rPr dirty="0" sz="1400" spc="-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50">
                <a:solidFill>
                  <a:srgbClr val="FFFFFF"/>
                </a:solidFill>
                <a:latin typeface="Verdana"/>
                <a:cs typeface="Verdana"/>
              </a:rPr>
              <a:t>a </a:t>
            </a:r>
            <a:r>
              <a:rPr dirty="0" sz="1400" spc="-90">
                <a:solidFill>
                  <a:srgbClr val="FFFFFF"/>
                </a:solidFill>
                <a:latin typeface="Verdana"/>
                <a:cs typeface="Verdana"/>
              </a:rPr>
              <a:t>healthier</a:t>
            </a:r>
            <a:r>
              <a:rPr dirty="0" sz="1400" spc="-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12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dirty="0" sz="1400" spc="-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95">
                <a:solidFill>
                  <a:srgbClr val="FFFFFF"/>
                </a:solidFill>
                <a:latin typeface="Verdana"/>
                <a:cs typeface="Verdana"/>
              </a:rPr>
              <a:t>longer</a:t>
            </a:r>
            <a:r>
              <a:rPr dirty="0" sz="1400" spc="-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105">
                <a:solidFill>
                  <a:srgbClr val="FFFFFF"/>
                </a:solidFill>
                <a:latin typeface="Verdana"/>
                <a:cs typeface="Verdana"/>
              </a:rPr>
              <a:t>future</a:t>
            </a:r>
            <a:r>
              <a:rPr dirty="0" sz="1400" spc="-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90">
                <a:solidFill>
                  <a:srgbClr val="FFFFFF"/>
                </a:solidFill>
                <a:latin typeface="Verdana"/>
                <a:cs typeface="Verdana"/>
              </a:rPr>
              <a:t>for</a:t>
            </a:r>
            <a:r>
              <a:rPr dirty="0" sz="1400" spc="-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20">
                <a:solidFill>
                  <a:srgbClr val="FFFFFF"/>
                </a:solidFill>
                <a:latin typeface="Verdana"/>
                <a:cs typeface="Verdana"/>
              </a:rPr>
              <a:t>all.</a:t>
            </a:r>
            <a:endParaRPr sz="1400">
              <a:latin typeface="Verdana"/>
              <a:cs typeface="Verdana"/>
            </a:endParaRPr>
          </a:p>
        </p:txBody>
      </p:sp>
      <p:pic>
        <p:nvPicPr>
          <p:cNvPr id="4" name="object 4" descr="">
            <a:hlinkClick r:id="rId2"/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580244" y="10662666"/>
            <a:ext cx="1754504" cy="4191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Untitled</dc:title>
  <dcterms:created xsi:type="dcterms:W3CDTF">2025-07-15T02:00:38Z</dcterms:created>
  <dcterms:modified xsi:type="dcterms:W3CDTF">2025-07-15T02:00:38Z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2025-07-15T00:00:00Z</vt:filetime>
  </property>
  <property fmtid="{D5CDD505-2E9C-101B-9397-08002B2CF9AE}" pid="3" name="Creator">
    <vt:lpwstr>pdf-lib (https://github.com/Hopding/pdf-lib)</vt:lpwstr>
  </property>
  <property fmtid="{D5CDD505-2E9C-101B-9397-08002B2CF9AE}" pid="4" name="LastSaved">
    <vt:filetime>2025-07-15T00:00:00Z</vt:filetime>
  </property>
  <property fmtid="{D5CDD505-2E9C-101B-9397-08002B2CF9AE}" pid="5" name="Producer">
    <vt:lpwstr>GPL Ghostscript 9.56.1</vt:lpwstr>
  </property>
</Properties>
</file>